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8288000" cy="10287000"/>
  <p:notesSz cx="6858000" cy="9144000"/>
  <p:embeddedFontLst>
    <p:embeddedFont>
      <p:font typeface="Helvetica World" panose="020B0604020202020204" charset="-128"/>
      <p:regular r:id="rId26"/>
    </p:embeddedFont>
    <p:embeddedFont>
      <p:font typeface="Helvetica World Bold" panose="020B0604020202020204" charset="-128"/>
      <p:regular r:id="rId27"/>
    </p:embeddedFont>
    <p:embeddedFont>
      <p:font typeface="League Gothic" panose="020B0604020202020204" charset="0"/>
      <p:regular r:id="rId28"/>
    </p:embeddedFont>
    <p:embeddedFont>
      <p:font typeface="League Spartan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99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jpeg>
</file>

<file path=ppt/media/image6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92D936-6235-4AE8-9F52-72BC7B4AFE8F}" type="datetimeFigureOut">
              <a:rPr lang="en-ID" smtClean="0"/>
              <a:t>28/01/2025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2CC0A4-0912-40D7-9EFF-0051FFB4841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3180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2CC0A4-0912-40D7-9EFF-0051FFB48418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1084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sv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12" Type="http://schemas.openxmlformats.org/officeDocument/2006/relationships/image" Target="../media/image52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svg"/><Relationship Id="rId11" Type="http://schemas.openxmlformats.org/officeDocument/2006/relationships/image" Target="../media/image51.png"/><Relationship Id="rId5" Type="http://schemas.openxmlformats.org/officeDocument/2006/relationships/image" Target="../media/image45.png"/><Relationship Id="rId10" Type="http://schemas.openxmlformats.org/officeDocument/2006/relationships/image" Target="../media/image50.svg"/><Relationship Id="rId4" Type="http://schemas.openxmlformats.org/officeDocument/2006/relationships/image" Target="../media/image44.svg"/><Relationship Id="rId9" Type="http://schemas.openxmlformats.org/officeDocument/2006/relationships/image" Target="../media/image4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3.png"/><Relationship Id="rId10" Type="http://schemas.openxmlformats.org/officeDocument/2006/relationships/image" Target="../media/image13.png"/><Relationship Id="rId4" Type="http://schemas.openxmlformats.org/officeDocument/2006/relationships/image" Target="../media/image7.jpeg"/><Relationship Id="rId9" Type="http://schemas.openxmlformats.org/officeDocument/2006/relationships/image" Target="../media/image12.jpeg"/><Relationship Id="rId14" Type="http://schemas.openxmlformats.org/officeDocument/2006/relationships/image" Target="../media/image1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svg"/><Relationship Id="rId3" Type="http://schemas.openxmlformats.org/officeDocument/2006/relationships/image" Target="../media/image59.png"/><Relationship Id="rId7" Type="http://schemas.openxmlformats.org/officeDocument/2006/relationships/image" Target="../media/image6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rive.google.com/file/d/1vx7dWAYaVE198NkznEAoQv_PnonzKCfT/view?usp=sharing" TargetMode="External"/><Relationship Id="rId11" Type="http://schemas.openxmlformats.org/officeDocument/2006/relationships/hyperlink" Target="https://docs.google.com/spreadsheets/d/1Af7I6TJ7nB-93SuRHhFe40ztYe7qus1NEROvKd81cMU/edit?gid=0#gid=0" TargetMode="External"/><Relationship Id="rId5" Type="http://schemas.openxmlformats.org/officeDocument/2006/relationships/hyperlink" Target="https://data.world/dataman-udit/us-regional-sales-data" TargetMode="External"/><Relationship Id="rId10" Type="http://schemas.openxmlformats.org/officeDocument/2006/relationships/image" Target="../media/image64.svg"/><Relationship Id="rId4" Type="http://schemas.openxmlformats.org/officeDocument/2006/relationships/image" Target="../media/image60.svg"/><Relationship Id="rId9" Type="http://schemas.openxmlformats.org/officeDocument/2006/relationships/image" Target="../media/image6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0161" y="-850927"/>
            <a:ext cx="11918330" cy="1191833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296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991229" y="5405965"/>
            <a:ext cx="12218088" cy="1102960"/>
            <a:chOff x="0" y="0"/>
            <a:chExt cx="4501915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915" cy="406400"/>
            </a:xfrm>
            <a:custGeom>
              <a:avLst/>
              <a:gdLst/>
              <a:ahLst/>
              <a:cxnLst/>
              <a:rect l="l" t="t" r="r" b="b"/>
              <a:pathLst>
                <a:path w="4501915" h="406400">
                  <a:moveTo>
                    <a:pt x="4298715" y="0"/>
                  </a:moveTo>
                  <a:cubicBezTo>
                    <a:pt x="4410940" y="0"/>
                    <a:pt x="4501915" y="90976"/>
                    <a:pt x="4501915" y="203200"/>
                  </a:cubicBezTo>
                  <a:cubicBezTo>
                    <a:pt x="4501915" y="315424"/>
                    <a:pt x="4410940" y="406400"/>
                    <a:pt x="429871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D11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50191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892560" y="-850927"/>
            <a:ext cx="7921418" cy="792141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209782" y="-533705"/>
            <a:ext cx="7286973" cy="728697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454125" y="-289362"/>
            <a:ext cx="6798287" cy="679828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853" r="-25853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11531839" y="3734553"/>
            <a:ext cx="5727461" cy="572746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075523" y="3201388"/>
            <a:ext cx="1373330" cy="137333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980137" y="2250735"/>
            <a:ext cx="678354" cy="678354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6817481" y="8591040"/>
            <a:ext cx="424913" cy="424913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7259300" y="7568758"/>
            <a:ext cx="908412" cy="908412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1761202" y="3963916"/>
            <a:ext cx="5268736" cy="5268736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1937870" y="4140585"/>
            <a:ext cx="4915398" cy="4915398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00" r="-25000"/>
              </a:stretch>
            </a:blipFill>
          </p:spPr>
        </p:sp>
      </p:grpSp>
      <p:grpSp>
        <p:nvGrpSpPr>
          <p:cNvPr id="36" name="Group 36"/>
          <p:cNvGrpSpPr/>
          <p:nvPr/>
        </p:nvGrpSpPr>
        <p:grpSpPr>
          <a:xfrm>
            <a:off x="10997603" y="8234562"/>
            <a:ext cx="1196291" cy="1196291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8" name="TextBox 3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2470245" y="9000106"/>
            <a:ext cx="739537" cy="739537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1" name="TextBox 4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42" name="Freeform 42"/>
          <p:cNvSpPr/>
          <p:nvPr/>
        </p:nvSpPr>
        <p:spPr>
          <a:xfrm>
            <a:off x="816486" y="853529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3" name="Freeform 43"/>
          <p:cNvSpPr/>
          <p:nvPr/>
        </p:nvSpPr>
        <p:spPr>
          <a:xfrm>
            <a:off x="2540848" y="975659"/>
            <a:ext cx="2164354" cy="1152946"/>
          </a:xfrm>
          <a:custGeom>
            <a:avLst/>
            <a:gdLst/>
            <a:ahLst/>
            <a:cxnLst/>
            <a:rect l="l" t="t" r="r" b="b"/>
            <a:pathLst>
              <a:path w="2164354" h="1152946">
                <a:moveTo>
                  <a:pt x="0" y="0"/>
                </a:moveTo>
                <a:lnTo>
                  <a:pt x="2164354" y="0"/>
                </a:lnTo>
                <a:lnTo>
                  <a:pt x="2164354" y="1152946"/>
                </a:lnTo>
                <a:lnTo>
                  <a:pt x="0" y="11529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44" name="TextBox 44"/>
          <p:cNvSpPr txBox="1"/>
          <p:nvPr/>
        </p:nvSpPr>
        <p:spPr>
          <a:xfrm>
            <a:off x="928426" y="2814507"/>
            <a:ext cx="8912366" cy="2598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62"/>
              </a:lnSpc>
            </a:pPr>
            <a:r>
              <a:rPr lang="en-US" sz="15187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DATA ANALYTICS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028700" y="5497070"/>
            <a:ext cx="8711817" cy="83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500" b="1" spc="1215">
                <a:solidFill>
                  <a:srgbClr val="040606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CAPSTONE PROJECT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028700" y="6716478"/>
            <a:ext cx="5721661" cy="64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b="1" spc="-7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Team 13 - Section Merauke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040989" y="-815665"/>
            <a:ext cx="11918330" cy="1191833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361344" y="9556985"/>
            <a:ext cx="424913" cy="42491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803163" y="8534702"/>
            <a:ext cx="908412" cy="90841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499667" y="1315472"/>
            <a:ext cx="1373330" cy="137333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17921" y="364819"/>
            <a:ext cx="678354" cy="67835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300839" y="3438420"/>
            <a:ext cx="7512210" cy="3966331"/>
            <a:chOff x="0" y="0"/>
            <a:chExt cx="10016279" cy="5288441"/>
          </a:xfrm>
        </p:grpSpPr>
        <p:sp>
          <p:nvSpPr>
            <p:cNvPr id="19" name="Freeform 19"/>
            <p:cNvSpPr/>
            <p:nvPr/>
          </p:nvSpPr>
          <p:spPr>
            <a:xfrm>
              <a:off x="0" y="13198"/>
              <a:ext cx="4617205" cy="1864952"/>
            </a:xfrm>
            <a:custGeom>
              <a:avLst/>
              <a:gdLst/>
              <a:ahLst/>
              <a:cxnLst/>
              <a:rect l="l" t="t" r="r" b="b"/>
              <a:pathLst>
                <a:path w="4617205" h="1864952">
                  <a:moveTo>
                    <a:pt x="0" y="0"/>
                  </a:moveTo>
                  <a:lnTo>
                    <a:pt x="4617205" y="0"/>
                  </a:lnTo>
                  <a:lnTo>
                    <a:pt x="4617205" y="1864951"/>
                  </a:lnTo>
                  <a:lnTo>
                    <a:pt x="0" y="18649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3920" b="-3920"/>
              </a:stretch>
            </a:blipFill>
            <a:ln w="38100" cap="sq">
              <a:solidFill>
                <a:srgbClr val="002960"/>
              </a:solidFill>
              <a:prstDash val="solid"/>
              <a:miter/>
            </a:ln>
          </p:spPr>
        </p:sp>
        <p:sp>
          <p:nvSpPr>
            <p:cNvPr id="20" name="Freeform 20"/>
            <p:cNvSpPr/>
            <p:nvPr/>
          </p:nvSpPr>
          <p:spPr>
            <a:xfrm>
              <a:off x="4617205" y="0"/>
              <a:ext cx="5376830" cy="1891347"/>
            </a:xfrm>
            <a:custGeom>
              <a:avLst/>
              <a:gdLst/>
              <a:ahLst/>
              <a:cxnLst/>
              <a:rect l="l" t="t" r="r" b="b"/>
              <a:pathLst>
                <a:path w="5376830" h="1891347">
                  <a:moveTo>
                    <a:pt x="0" y="0"/>
                  </a:moveTo>
                  <a:lnTo>
                    <a:pt x="5376829" y="0"/>
                  </a:lnTo>
                  <a:lnTo>
                    <a:pt x="5376829" y="1891347"/>
                  </a:lnTo>
                  <a:lnTo>
                    <a:pt x="0" y="18913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  <a:ln w="38100" cap="sq">
              <a:solidFill>
                <a:srgbClr val="002960"/>
              </a:solidFill>
              <a:prstDash val="solid"/>
              <a:miter/>
            </a:ln>
          </p:spPr>
        </p:sp>
        <p:sp>
          <p:nvSpPr>
            <p:cNvPr id="21" name="Freeform 21"/>
            <p:cNvSpPr/>
            <p:nvPr/>
          </p:nvSpPr>
          <p:spPr>
            <a:xfrm>
              <a:off x="0" y="1878149"/>
              <a:ext cx="4617205" cy="1645736"/>
            </a:xfrm>
            <a:custGeom>
              <a:avLst/>
              <a:gdLst/>
              <a:ahLst/>
              <a:cxnLst/>
              <a:rect l="l" t="t" r="r" b="b"/>
              <a:pathLst>
                <a:path w="4617205" h="1645736">
                  <a:moveTo>
                    <a:pt x="0" y="0"/>
                  </a:moveTo>
                  <a:lnTo>
                    <a:pt x="4617205" y="0"/>
                  </a:lnTo>
                  <a:lnTo>
                    <a:pt x="4617205" y="1645737"/>
                  </a:lnTo>
                  <a:lnTo>
                    <a:pt x="0" y="16457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  <a:ln w="38100" cap="sq">
              <a:solidFill>
                <a:srgbClr val="002960"/>
              </a:solidFill>
              <a:prstDash val="solid"/>
              <a:miter/>
            </a:ln>
          </p:spPr>
        </p:sp>
        <p:sp>
          <p:nvSpPr>
            <p:cNvPr id="22" name="Freeform 22"/>
            <p:cNvSpPr/>
            <p:nvPr/>
          </p:nvSpPr>
          <p:spPr>
            <a:xfrm>
              <a:off x="0" y="3523886"/>
              <a:ext cx="4574827" cy="1764555"/>
            </a:xfrm>
            <a:custGeom>
              <a:avLst/>
              <a:gdLst/>
              <a:ahLst/>
              <a:cxnLst/>
              <a:rect l="l" t="t" r="r" b="b"/>
              <a:pathLst>
                <a:path w="4574827" h="1764555">
                  <a:moveTo>
                    <a:pt x="0" y="0"/>
                  </a:moveTo>
                  <a:lnTo>
                    <a:pt x="4574827" y="0"/>
                  </a:lnTo>
                  <a:lnTo>
                    <a:pt x="4574827" y="1764555"/>
                  </a:lnTo>
                  <a:lnTo>
                    <a:pt x="0" y="17645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4405" r="-5331"/>
              </a:stretch>
            </a:blipFill>
            <a:ln w="38100" cap="sq">
              <a:solidFill>
                <a:srgbClr val="002960"/>
              </a:solidFill>
              <a:prstDash val="solid"/>
              <a:miter/>
            </a:ln>
          </p:spPr>
        </p:sp>
        <p:sp>
          <p:nvSpPr>
            <p:cNvPr id="23" name="Freeform 23"/>
            <p:cNvSpPr/>
            <p:nvPr/>
          </p:nvSpPr>
          <p:spPr>
            <a:xfrm>
              <a:off x="4617205" y="1878149"/>
              <a:ext cx="5376830" cy="1705146"/>
            </a:xfrm>
            <a:custGeom>
              <a:avLst/>
              <a:gdLst/>
              <a:ahLst/>
              <a:cxnLst/>
              <a:rect l="l" t="t" r="r" b="b"/>
              <a:pathLst>
                <a:path w="5376830" h="1705146">
                  <a:moveTo>
                    <a:pt x="0" y="0"/>
                  </a:moveTo>
                  <a:lnTo>
                    <a:pt x="5376829" y="0"/>
                  </a:lnTo>
                  <a:lnTo>
                    <a:pt x="5376829" y="1705146"/>
                  </a:lnTo>
                  <a:lnTo>
                    <a:pt x="0" y="17051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r="-1654" b="-13228"/>
              </a:stretch>
            </a:blipFill>
            <a:ln w="38100" cap="sq">
              <a:solidFill>
                <a:srgbClr val="002960"/>
              </a:solidFill>
              <a:prstDash val="solid"/>
              <a:miter/>
            </a:ln>
          </p:spPr>
        </p:sp>
        <p:sp>
          <p:nvSpPr>
            <p:cNvPr id="24" name="Freeform 24"/>
            <p:cNvSpPr/>
            <p:nvPr/>
          </p:nvSpPr>
          <p:spPr>
            <a:xfrm>
              <a:off x="4594960" y="3519662"/>
              <a:ext cx="5421320" cy="1768779"/>
            </a:xfrm>
            <a:custGeom>
              <a:avLst/>
              <a:gdLst/>
              <a:ahLst/>
              <a:cxnLst/>
              <a:rect l="l" t="t" r="r" b="b"/>
              <a:pathLst>
                <a:path w="5421320" h="1768779">
                  <a:moveTo>
                    <a:pt x="0" y="0"/>
                  </a:moveTo>
                  <a:lnTo>
                    <a:pt x="5421319" y="0"/>
                  </a:lnTo>
                  <a:lnTo>
                    <a:pt x="5421319" y="1768779"/>
                  </a:lnTo>
                  <a:lnTo>
                    <a:pt x="0" y="17687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1865" r="-2717"/>
              </a:stretch>
            </a:blipFill>
            <a:ln w="38100" cap="sq">
              <a:solidFill>
                <a:srgbClr val="002960"/>
              </a:solidFill>
              <a:prstDash val="solid"/>
              <a:miter/>
            </a:ln>
          </p:spPr>
        </p:sp>
      </p:grpSp>
      <p:sp>
        <p:nvSpPr>
          <p:cNvPr id="25" name="TextBox 25"/>
          <p:cNvSpPr txBox="1"/>
          <p:nvPr/>
        </p:nvSpPr>
        <p:spPr>
          <a:xfrm>
            <a:off x="7810589" y="309656"/>
            <a:ext cx="3446780" cy="1692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50"/>
              </a:lnSpc>
            </a:pPr>
            <a:r>
              <a:rPr lang="en-US" sz="9893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ANALYSIS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0144041" y="3438420"/>
            <a:ext cx="6943732" cy="4074084"/>
            <a:chOff x="0" y="0"/>
            <a:chExt cx="9258309" cy="5432111"/>
          </a:xfrm>
        </p:grpSpPr>
        <p:sp>
          <p:nvSpPr>
            <p:cNvPr id="27" name="TextBox 27"/>
            <p:cNvSpPr txBox="1"/>
            <p:nvPr/>
          </p:nvSpPr>
          <p:spPr>
            <a:xfrm>
              <a:off x="2004932" y="57150"/>
              <a:ext cx="5248445" cy="13548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91"/>
                </a:lnSpc>
              </a:pPr>
              <a:r>
                <a:rPr lang="en-US" sz="3706" spc="-74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Businnes Insight Overview</a:t>
              </a:r>
            </a:p>
          </p:txBody>
        </p:sp>
        <p:grpSp>
          <p:nvGrpSpPr>
            <p:cNvPr id="28" name="Group 28"/>
            <p:cNvGrpSpPr/>
            <p:nvPr/>
          </p:nvGrpSpPr>
          <p:grpSpPr>
            <a:xfrm>
              <a:off x="0" y="1873912"/>
              <a:ext cx="9258309" cy="3558199"/>
              <a:chOff x="0" y="0"/>
              <a:chExt cx="1463381" cy="562414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1463381" cy="562414"/>
              </a:xfrm>
              <a:custGeom>
                <a:avLst/>
                <a:gdLst/>
                <a:ahLst/>
                <a:cxnLst/>
                <a:rect l="l" t="t" r="r" b="b"/>
                <a:pathLst>
                  <a:path w="1463381" h="562414">
                    <a:moveTo>
                      <a:pt x="42368" y="0"/>
                    </a:moveTo>
                    <a:lnTo>
                      <a:pt x="1421013" y="0"/>
                    </a:lnTo>
                    <a:cubicBezTo>
                      <a:pt x="1432250" y="0"/>
                      <a:pt x="1443026" y="4464"/>
                      <a:pt x="1450972" y="12409"/>
                    </a:cubicBezTo>
                    <a:cubicBezTo>
                      <a:pt x="1458918" y="20355"/>
                      <a:pt x="1463381" y="31131"/>
                      <a:pt x="1463381" y="42368"/>
                    </a:cubicBezTo>
                    <a:lnTo>
                      <a:pt x="1463381" y="520046"/>
                    </a:lnTo>
                    <a:cubicBezTo>
                      <a:pt x="1463381" y="531282"/>
                      <a:pt x="1458918" y="542059"/>
                      <a:pt x="1450972" y="550005"/>
                    </a:cubicBezTo>
                    <a:cubicBezTo>
                      <a:pt x="1443026" y="557950"/>
                      <a:pt x="1432250" y="562414"/>
                      <a:pt x="1421013" y="562414"/>
                    </a:cubicBezTo>
                    <a:lnTo>
                      <a:pt x="42368" y="562414"/>
                    </a:lnTo>
                    <a:cubicBezTo>
                      <a:pt x="31131" y="562414"/>
                      <a:pt x="20355" y="557950"/>
                      <a:pt x="12409" y="550005"/>
                    </a:cubicBezTo>
                    <a:cubicBezTo>
                      <a:pt x="4464" y="542059"/>
                      <a:pt x="0" y="531282"/>
                      <a:pt x="0" y="520046"/>
                    </a:cubicBezTo>
                    <a:lnTo>
                      <a:pt x="0" y="42368"/>
                    </a:lnTo>
                    <a:cubicBezTo>
                      <a:pt x="0" y="31131"/>
                      <a:pt x="4464" y="20355"/>
                      <a:pt x="12409" y="12409"/>
                    </a:cubicBezTo>
                    <a:cubicBezTo>
                      <a:pt x="20355" y="4464"/>
                      <a:pt x="31131" y="0"/>
                      <a:pt x="42368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66675"/>
                <a:ext cx="1463381" cy="62908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273699" y="2235339"/>
              <a:ext cx="8710912" cy="27972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364"/>
                </a:lnSpc>
                <a:spcBef>
                  <a:spcPct val="0"/>
                </a:spcBef>
              </a:pPr>
              <a:r>
                <a:rPr lang="en-US" sz="2403" spc="-48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This visualization explains the company's </a:t>
              </a:r>
              <a:r>
                <a:rPr lang="en-US" sz="2403" b="1" spc="-48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performance </a:t>
              </a:r>
              <a:r>
                <a:rPr lang="en-US" sz="2403" spc="-48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by presenting order quantity, revenue, profit, and unit cost. Additionally, it provides supplementary information on population and household income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31330"/>
            <a:ext cx="11918330" cy="1191833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6012003" y="-537579"/>
            <a:ext cx="11918330" cy="1191833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61344" y="9556985"/>
            <a:ext cx="424913" cy="42491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803163" y="8534702"/>
            <a:ext cx="908412" cy="90841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99667" y="1315472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7921" y="364819"/>
            <a:ext cx="678354" cy="6783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738336" y="3889685"/>
            <a:ext cx="7520964" cy="3699255"/>
            <a:chOff x="0" y="0"/>
            <a:chExt cx="1585032" cy="77961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585032" cy="779613"/>
            </a:xfrm>
            <a:custGeom>
              <a:avLst/>
              <a:gdLst/>
              <a:ahLst/>
              <a:cxnLst/>
              <a:rect l="l" t="t" r="r" b="b"/>
              <a:pathLst>
                <a:path w="1585032" h="779613">
                  <a:moveTo>
                    <a:pt x="39116" y="0"/>
                  </a:moveTo>
                  <a:lnTo>
                    <a:pt x="1545916" y="0"/>
                  </a:lnTo>
                  <a:cubicBezTo>
                    <a:pt x="1567519" y="0"/>
                    <a:pt x="1585032" y="17513"/>
                    <a:pt x="1585032" y="39116"/>
                  </a:cubicBezTo>
                  <a:lnTo>
                    <a:pt x="1585032" y="740496"/>
                  </a:lnTo>
                  <a:cubicBezTo>
                    <a:pt x="1585032" y="762100"/>
                    <a:pt x="1567519" y="779613"/>
                    <a:pt x="1545916" y="779613"/>
                  </a:cubicBezTo>
                  <a:lnTo>
                    <a:pt x="39116" y="779613"/>
                  </a:lnTo>
                  <a:cubicBezTo>
                    <a:pt x="17513" y="779613"/>
                    <a:pt x="0" y="762100"/>
                    <a:pt x="0" y="740496"/>
                  </a:cubicBezTo>
                  <a:lnTo>
                    <a:pt x="0" y="39116"/>
                  </a:lnTo>
                  <a:cubicBezTo>
                    <a:pt x="0" y="17513"/>
                    <a:pt x="17513" y="0"/>
                    <a:pt x="39116" y="0"/>
                  </a:cubicBezTo>
                  <a:close/>
                </a:path>
              </a:pathLst>
            </a:custGeom>
            <a:solidFill>
              <a:srgbClr val="FFFDFE">
                <a:alpha val="20784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1585032" cy="8462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1257098" y="2964199"/>
            <a:ext cx="7460019" cy="4914775"/>
            <a:chOff x="0" y="0"/>
            <a:chExt cx="1368317" cy="90146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368317" cy="901468"/>
            </a:xfrm>
            <a:custGeom>
              <a:avLst/>
              <a:gdLst/>
              <a:ahLst/>
              <a:cxnLst/>
              <a:rect l="l" t="t" r="r" b="b"/>
              <a:pathLst>
                <a:path w="1368317" h="901468">
                  <a:moveTo>
                    <a:pt x="23869" y="0"/>
                  </a:moveTo>
                  <a:lnTo>
                    <a:pt x="1344448" y="0"/>
                  </a:lnTo>
                  <a:cubicBezTo>
                    <a:pt x="1350779" y="0"/>
                    <a:pt x="1356850" y="2515"/>
                    <a:pt x="1361326" y="6991"/>
                  </a:cubicBezTo>
                  <a:cubicBezTo>
                    <a:pt x="1365803" y="11467"/>
                    <a:pt x="1368317" y="17539"/>
                    <a:pt x="1368317" y="23869"/>
                  </a:cubicBezTo>
                  <a:lnTo>
                    <a:pt x="1368317" y="877599"/>
                  </a:lnTo>
                  <a:cubicBezTo>
                    <a:pt x="1368317" y="883930"/>
                    <a:pt x="1365803" y="890001"/>
                    <a:pt x="1361326" y="894477"/>
                  </a:cubicBezTo>
                  <a:cubicBezTo>
                    <a:pt x="1356850" y="898954"/>
                    <a:pt x="1350779" y="901468"/>
                    <a:pt x="1344448" y="901468"/>
                  </a:cubicBezTo>
                  <a:lnTo>
                    <a:pt x="23869" y="901468"/>
                  </a:lnTo>
                  <a:cubicBezTo>
                    <a:pt x="17539" y="901468"/>
                    <a:pt x="11467" y="898954"/>
                    <a:pt x="6991" y="894477"/>
                  </a:cubicBezTo>
                  <a:cubicBezTo>
                    <a:pt x="2515" y="890001"/>
                    <a:pt x="0" y="883930"/>
                    <a:pt x="0" y="877599"/>
                  </a:cubicBezTo>
                  <a:lnTo>
                    <a:pt x="0" y="23869"/>
                  </a:lnTo>
                  <a:cubicBezTo>
                    <a:pt x="0" y="17539"/>
                    <a:pt x="2515" y="11467"/>
                    <a:pt x="6991" y="6991"/>
                  </a:cubicBezTo>
                  <a:cubicBezTo>
                    <a:pt x="11467" y="2515"/>
                    <a:pt x="17539" y="0"/>
                    <a:pt x="23869" y="0"/>
                  </a:cubicBezTo>
                  <a:close/>
                </a:path>
              </a:pathLst>
            </a:custGeom>
            <a:blipFill>
              <a:blip r:embed="rId4"/>
              <a:stretch>
                <a:fillRect l="-1203" r="-1203"/>
              </a:stretch>
            </a:blipFill>
          </p:spPr>
        </p:sp>
      </p:grpSp>
      <p:sp>
        <p:nvSpPr>
          <p:cNvPr id="26" name="TextBox 26"/>
          <p:cNvSpPr txBox="1"/>
          <p:nvPr/>
        </p:nvSpPr>
        <p:spPr>
          <a:xfrm>
            <a:off x="9993413" y="4229100"/>
            <a:ext cx="7018722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area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and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climate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of each state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do not impact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the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delivery time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of goods.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993413" y="5372087"/>
            <a:ext cx="7018722" cy="1863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4"/>
              </a:lnSpc>
              <a:spcBef>
                <a:spcPct val="0"/>
              </a:spcBef>
            </a:pP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dots on the scatter plot are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randomly distributed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without any clear pattern or trend, indicating that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land area size does not influence delivery time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711575" y="3116599"/>
            <a:ext cx="3956385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4500" spc="-8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Delivery Time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810589" y="309656"/>
            <a:ext cx="3446780" cy="1692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50"/>
              </a:lnSpc>
            </a:pPr>
            <a:r>
              <a:rPr lang="en-US" sz="9893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ANALYSIS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31330"/>
            <a:ext cx="11918330" cy="1191833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6012003" y="-537579"/>
            <a:ext cx="11918330" cy="1191833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61344" y="9556985"/>
            <a:ext cx="424913" cy="42491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803163" y="8534702"/>
            <a:ext cx="908412" cy="90841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99667" y="1315472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7921" y="364819"/>
            <a:ext cx="678354" cy="6783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1257098" y="2457562"/>
            <a:ext cx="7460019" cy="6563501"/>
            <a:chOff x="0" y="0"/>
            <a:chExt cx="1368317" cy="120387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368317" cy="1203878"/>
            </a:xfrm>
            <a:custGeom>
              <a:avLst/>
              <a:gdLst/>
              <a:ahLst/>
              <a:cxnLst/>
              <a:rect l="l" t="t" r="r" b="b"/>
              <a:pathLst>
                <a:path w="1368317" h="1203878">
                  <a:moveTo>
                    <a:pt x="18680" y="0"/>
                  </a:moveTo>
                  <a:lnTo>
                    <a:pt x="1349637" y="0"/>
                  </a:lnTo>
                  <a:cubicBezTo>
                    <a:pt x="1359954" y="0"/>
                    <a:pt x="1368317" y="8363"/>
                    <a:pt x="1368317" y="18680"/>
                  </a:cubicBezTo>
                  <a:lnTo>
                    <a:pt x="1368317" y="1185198"/>
                  </a:lnTo>
                  <a:cubicBezTo>
                    <a:pt x="1368317" y="1195515"/>
                    <a:pt x="1359954" y="1203878"/>
                    <a:pt x="1349637" y="1203878"/>
                  </a:cubicBezTo>
                  <a:lnTo>
                    <a:pt x="18680" y="1203878"/>
                  </a:lnTo>
                  <a:cubicBezTo>
                    <a:pt x="8363" y="1203878"/>
                    <a:pt x="0" y="1195515"/>
                    <a:pt x="0" y="1185198"/>
                  </a:cubicBezTo>
                  <a:lnTo>
                    <a:pt x="0" y="18680"/>
                  </a:lnTo>
                  <a:cubicBezTo>
                    <a:pt x="0" y="8363"/>
                    <a:pt x="8363" y="0"/>
                    <a:pt x="18680" y="0"/>
                  </a:cubicBezTo>
                  <a:close/>
                </a:path>
              </a:pathLst>
            </a:custGeom>
            <a:blipFill>
              <a:blip r:embed="rId3"/>
              <a:stretch>
                <a:fillRect l="-800" r="-800"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9662243" y="3116599"/>
            <a:ext cx="7673149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4500" spc="-8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Delivery Time Distribution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738336" y="3937306"/>
            <a:ext cx="7520964" cy="3195569"/>
            <a:chOff x="0" y="0"/>
            <a:chExt cx="10027952" cy="4260759"/>
          </a:xfrm>
        </p:grpSpPr>
        <p:grpSp>
          <p:nvGrpSpPr>
            <p:cNvPr id="25" name="Group 25"/>
            <p:cNvGrpSpPr/>
            <p:nvPr/>
          </p:nvGrpSpPr>
          <p:grpSpPr>
            <a:xfrm>
              <a:off x="0" y="0"/>
              <a:ext cx="10027952" cy="4260759"/>
              <a:chOff x="0" y="0"/>
              <a:chExt cx="1585032" cy="673462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1585032" cy="673462"/>
              </a:xfrm>
              <a:custGeom>
                <a:avLst/>
                <a:gdLst/>
                <a:ahLst/>
                <a:cxnLst/>
                <a:rect l="l" t="t" r="r" b="b"/>
                <a:pathLst>
                  <a:path w="1585032" h="673462">
                    <a:moveTo>
                      <a:pt x="39116" y="0"/>
                    </a:moveTo>
                    <a:lnTo>
                      <a:pt x="1545916" y="0"/>
                    </a:lnTo>
                    <a:cubicBezTo>
                      <a:pt x="1567519" y="0"/>
                      <a:pt x="1585032" y="17513"/>
                      <a:pt x="1585032" y="39116"/>
                    </a:cubicBezTo>
                    <a:lnTo>
                      <a:pt x="1585032" y="634345"/>
                    </a:lnTo>
                    <a:cubicBezTo>
                      <a:pt x="1585032" y="655949"/>
                      <a:pt x="1567519" y="673462"/>
                      <a:pt x="1545916" y="673462"/>
                    </a:cubicBezTo>
                    <a:lnTo>
                      <a:pt x="39116" y="673462"/>
                    </a:lnTo>
                    <a:cubicBezTo>
                      <a:pt x="17513" y="673462"/>
                      <a:pt x="0" y="655949"/>
                      <a:pt x="0" y="634345"/>
                    </a:cubicBezTo>
                    <a:lnTo>
                      <a:pt x="0" y="39116"/>
                    </a:lnTo>
                    <a:cubicBezTo>
                      <a:pt x="0" y="17513"/>
                      <a:pt x="17513" y="0"/>
                      <a:pt x="39116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-66675"/>
                <a:ext cx="1585032" cy="7401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415338" y="612208"/>
              <a:ext cx="9197275" cy="32062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693"/>
                </a:lnSpc>
                <a:spcBef>
                  <a:spcPct val="0"/>
                </a:spcBef>
              </a:pPr>
              <a:r>
                <a:rPr lang="en-US" sz="2638" spc="-52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This chart Explain the distribution of delivery times, where the </a:t>
              </a:r>
              <a:r>
                <a:rPr lang="en-US" sz="2638" b="1" spc="-52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majority</a:t>
              </a:r>
              <a:r>
                <a:rPr lang="en-US" sz="2638" spc="-52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of deliveries take </a:t>
              </a:r>
              <a:r>
                <a:rPr lang="en-US" sz="2638" b="1" spc="-52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more </a:t>
              </a:r>
              <a:r>
                <a:rPr lang="en-US" sz="2638" spc="-52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than </a:t>
              </a:r>
              <a:r>
                <a:rPr lang="en-US" sz="2638" b="1" spc="-52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30 days</a:t>
              </a:r>
              <a:r>
                <a:rPr lang="en-US" sz="2638" spc="-52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(1,478 deliveries), while the </a:t>
              </a:r>
              <a:r>
                <a:rPr lang="en-US" sz="2638" b="1" spc="-52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fastest </a:t>
              </a:r>
              <a:r>
                <a:rPr lang="en-US" sz="2638" spc="-52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delivery time </a:t>
              </a:r>
              <a:r>
                <a:rPr lang="en-US" sz="2638" b="1" spc="-52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0-5 days</a:t>
              </a:r>
              <a:r>
                <a:rPr lang="en-US" sz="2638" spc="-52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accounts for only 72 deliveries.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7810589" y="309656"/>
            <a:ext cx="3446780" cy="1692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50"/>
              </a:lnSpc>
            </a:pPr>
            <a:r>
              <a:rPr lang="en-US" sz="9893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ANALYSIS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31330"/>
            <a:ext cx="11918330" cy="1191833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6012003" y="-537579"/>
            <a:ext cx="11918330" cy="1191833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61344" y="9556985"/>
            <a:ext cx="424913" cy="42491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803163" y="8534702"/>
            <a:ext cx="908412" cy="90841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99667" y="1315472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7921" y="364819"/>
            <a:ext cx="678354" cy="6783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1391918" y="2587637"/>
            <a:ext cx="8142061" cy="5223026"/>
            <a:chOff x="0" y="0"/>
            <a:chExt cx="1917561" cy="123009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917561" cy="1230091"/>
            </a:xfrm>
            <a:custGeom>
              <a:avLst/>
              <a:gdLst/>
              <a:ahLst/>
              <a:cxnLst/>
              <a:rect l="l" t="t" r="r" b="b"/>
              <a:pathLst>
                <a:path w="1917561" h="1230091">
                  <a:moveTo>
                    <a:pt x="17115" y="0"/>
                  </a:moveTo>
                  <a:lnTo>
                    <a:pt x="1900446" y="0"/>
                  </a:lnTo>
                  <a:cubicBezTo>
                    <a:pt x="1904985" y="0"/>
                    <a:pt x="1909338" y="1803"/>
                    <a:pt x="1912548" y="5013"/>
                  </a:cubicBezTo>
                  <a:cubicBezTo>
                    <a:pt x="1915758" y="8223"/>
                    <a:pt x="1917561" y="12576"/>
                    <a:pt x="1917561" y="17115"/>
                  </a:cubicBezTo>
                  <a:lnTo>
                    <a:pt x="1917561" y="1212975"/>
                  </a:lnTo>
                  <a:cubicBezTo>
                    <a:pt x="1917561" y="1217515"/>
                    <a:pt x="1915758" y="1221868"/>
                    <a:pt x="1912548" y="1225078"/>
                  </a:cubicBezTo>
                  <a:cubicBezTo>
                    <a:pt x="1909338" y="1228287"/>
                    <a:pt x="1904985" y="1230091"/>
                    <a:pt x="1900446" y="1230091"/>
                  </a:cubicBezTo>
                  <a:lnTo>
                    <a:pt x="17115" y="1230091"/>
                  </a:lnTo>
                  <a:cubicBezTo>
                    <a:pt x="7663" y="1230091"/>
                    <a:pt x="0" y="1222428"/>
                    <a:pt x="0" y="1212975"/>
                  </a:cubicBezTo>
                  <a:lnTo>
                    <a:pt x="0" y="17115"/>
                  </a:lnTo>
                  <a:cubicBezTo>
                    <a:pt x="0" y="12576"/>
                    <a:pt x="1803" y="8223"/>
                    <a:pt x="5013" y="5013"/>
                  </a:cubicBezTo>
                  <a:cubicBezTo>
                    <a:pt x="8223" y="1803"/>
                    <a:pt x="12576" y="0"/>
                    <a:pt x="17115" y="0"/>
                  </a:cubicBezTo>
                  <a:close/>
                </a:path>
              </a:pathLst>
            </a:custGeom>
            <a:blipFill>
              <a:blip r:embed="rId3"/>
              <a:stretch>
                <a:fillRect t="-78" b="-78"/>
              </a:stretch>
            </a:blipFill>
          </p:spPr>
        </p:sp>
      </p:grpSp>
      <p:grpSp>
        <p:nvGrpSpPr>
          <p:cNvPr id="23" name="Group 23"/>
          <p:cNvGrpSpPr/>
          <p:nvPr/>
        </p:nvGrpSpPr>
        <p:grpSpPr>
          <a:xfrm>
            <a:off x="10361344" y="3937306"/>
            <a:ext cx="6897956" cy="3195569"/>
            <a:chOff x="0" y="0"/>
            <a:chExt cx="1453734" cy="67346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53734" cy="673462"/>
            </a:xfrm>
            <a:custGeom>
              <a:avLst/>
              <a:gdLst/>
              <a:ahLst/>
              <a:cxnLst/>
              <a:rect l="l" t="t" r="r" b="b"/>
              <a:pathLst>
                <a:path w="1453734" h="673462">
                  <a:moveTo>
                    <a:pt x="42649" y="0"/>
                  </a:moveTo>
                  <a:lnTo>
                    <a:pt x="1411085" y="0"/>
                  </a:lnTo>
                  <a:cubicBezTo>
                    <a:pt x="1422396" y="0"/>
                    <a:pt x="1433244" y="4493"/>
                    <a:pt x="1441242" y="12492"/>
                  </a:cubicBezTo>
                  <a:cubicBezTo>
                    <a:pt x="1449241" y="20490"/>
                    <a:pt x="1453734" y="31338"/>
                    <a:pt x="1453734" y="42649"/>
                  </a:cubicBezTo>
                  <a:lnTo>
                    <a:pt x="1453734" y="630812"/>
                  </a:lnTo>
                  <a:cubicBezTo>
                    <a:pt x="1453734" y="654367"/>
                    <a:pt x="1434639" y="673462"/>
                    <a:pt x="1411085" y="673462"/>
                  </a:cubicBezTo>
                  <a:lnTo>
                    <a:pt x="42649" y="673462"/>
                  </a:lnTo>
                  <a:cubicBezTo>
                    <a:pt x="31338" y="673462"/>
                    <a:pt x="20490" y="668968"/>
                    <a:pt x="12492" y="660970"/>
                  </a:cubicBezTo>
                  <a:cubicBezTo>
                    <a:pt x="4493" y="652972"/>
                    <a:pt x="0" y="642123"/>
                    <a:pt x="0" y="630812"/>
                  </a:cubicBezTo>
                  <a:lnTo>
                    <a:pt x="0" y="42649"/>
                  </a:lnTo>
                  <a:cubicBezTo>
                    <a:pt x="0" y="31338"/>
                    <a:pt x="4493" y="20490"/>
                    <a:pt x="12492" y="12492"/>
                  </a:cubicBezTo>
                  <a:cubicBezTo>
                    <a:pt x="20490" y="4493"/>
                    <a:pt x="31338" y="0"/>
                    <a:pt x="42649" y="0"/>
                  </a:cubicBezTo>
                  <a:close/>
                </a:path>
              </a:pathLst>
            </a:custGeom>
            <a:solidFill>
              <a:srgbClr val="FFFDFE">
                <a:alpha val="20784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66675"/>
              <a:ext cx="1453734" cy="7401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1417151" y="2841202"/>
            <a:ext cx="4786342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4500" spc="-8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Price &amp; Demand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809356" y="4085167"/>
            <a:ext cx="6001931" cy="974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73"/>
              </a:lnSpc>
              <a:spcBef>
                <a:spcPct val="0"/>
              </a:spcBef>
            </a:pPr>
            <a:r>
              <a:rPr lang="en-US" sz="2624" spc="-52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High product prices in each state </a:t>
            </a:r>
            <a:r>
              <a:rPr lang="en-US" sz="2624" b="1" spc="-52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Fairly influential</a:t>
            </a:r>
            <a:r>
              <a:rPr lang="en-US" sz="2624" spc="-52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demand (orders).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809356" y="5364436"/>
            <a:ext cx="6001931" cy="1466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92"/>
              </a:lnSpc>
              <a:spcBef>
                <a:spcPct val="0"/>
              </a:spcBef>
            </a:pPr>
            <a:r>
              <a:rPr lang="en-US" sz="2637" spc="-5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Based on the scatter plot, </a:t>
            </a:r>
            <a:r>
              <a:rPr lang="en-US" sz="2637" b="1" spc="-52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price influences order volume</a:t>
            </a:r>
            <a:r>
              <a:rPr lang="en-US" sz="2637" spc="-5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 but it is not the primary factor.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810589" y="309656"/>
            <a:ext cx="3446780" cy="1692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50"/>
              </a:lnSpc>
            </a:pPr>
            <a:r>
              <a:rPr lang="en-US" sz="9893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ANALYSIS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CF18048-20C2-79EC-26FF-86A6476A0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098" y="2587637"/>
            <a:ext cx="8352877" cy="522506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31330"/>
            <a:ext cx="11918330" cy="1191833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6012003" y="-537579"/>
            <a:ext cx="11918330" cy="1191833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61344" y="9556985"/>
            <a:ext cx="424913" cy="42491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803163" y="8534702"/>
            <a:ext cx="908412" cy="90841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99667" y="1315472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7921" y="364819"/>
            <a:ext cx="678354" cy="6783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1391918" y="2294887"/>
            <a:ext cx="8142061" cy="5697226"/>
            <a:chOff x="0" y="0"/>
            <a:chExt cx="1917561" cy="134177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917561" cy="1341771"/>
            </a:xfrm>
            <a:custGeom>
              <a:avLst/>
              <a:gdLst/>
              <a:ahLst/>
              <a:cxnLst/>
              <a:rect l="l" t="t" r="r" b="b"/>
              <a:pathLst>
                <a:path w="1917561" h="1341771">
                  <a:moveTo>
                    <a:pt x="17115" y="0"/>
                  </a:moveTo>
                  <a:lnTo>
                    <a:pt x="1900446" y="0"/>
                  </a:lnTo>
                  <a:cubicBezTo>
                    <a:pt x="1904985" y="0"/>
                    <a:pt x="1909338" y="1803"/>
                    <a:pt x="1912548" y="5013"/>
                  </a:cubicBezTo>
                  <a:cubicBezTo>
                    <a:pt x="1915758" y="8223"/>
                    <a:pt x="1917561" y="12576"/>
                    <a:pt x="1917561" y="17115"/>
                  </a:cubicBezTo>
                  <a:lnTo>
                    <a:pt x="1917561" y="1324655"/>
                  </a:lnTo>
                  <a:cubicBezTo>
                    <a:pt x="1917561" y="1329195"/>
                    <a:pt x="1915758" y="1333548"/>
                    <a:pt x="1912548" y="1336758"/>
                  </a:cubicBezTo>
                  <a:cubicBezTo>
                    <a:pt x="1909338" y="1339968"/>
                    <a:pt x="1904985" y="1341771"/>
                    <a:pt x="1900446" y="1341771"/>
                  </a:cubicBezTo>
                  <a:lnTo>
                    <a:pt x="17115" y="1341771"/>
                  </a:lnTo>
                  <a:cubicBezTo>
                    <a:pt x="7663" y="1341771"/>
                    <a:pt x="0" y="1334108"/>
                    <a:pt x="0" y="1324655"/>
                  </a:cubicBezTo>
                  <a:lnTo>
                    <a:pt x="0" y="17115"/>
                  </a:lnTo>
                  <a:cubicBezTo>
                    <a:pt x="0" y="12576"/>
                    <a:pt x="1803" y="8223"/>
                    <a:pt x="5013" y="5013"/>
                  </a:cubicBezTo>
                  <a:cubicBezTo>
                    <a:pt x="8223" y="1803"/>
                    <a:pt x="12576" y="0"/>
                    <a:pt x="17115" y="0"/>
                  </a:cubicBezTo>
                  <a:close/>
                </a:path>
              </a:pathLst>
            </a:custGeom>
            <a:blipFill>
              <a:blip r:embed="rId3"/>
              <a:stretch>
                <a:fillRect l="-786" r="-786"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10573800" y="3045766"/>
            <a:ext cx="6540752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4500" spc="-8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Product Performance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0361344" y="3937306"/>
            <a:ext cx="6897956" cy="3195569"/>
            <a:chOff x="0" y="0"/>
            <a:chExt cx="1453734" cy="67346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453734" cy="673462"/>
            </a:xfrm>
            <a:custGeom>
              <a:avLst/>
              <a:gdLst/>
              <a:ahLst/>
              <a:cxnLst/>
              <a:rect l="l" t="t" r="r" b="b"/>
              <a:pathLst>
                <a:path w="1453734" h="673462">
                  <a:moveTo>
                    <a:pt x="42649" y="0"/>
                  </a:moveTo>
                  <a:lnTo>
                    <a:pt x="1411085" y="0"/>
                  </a:lnTo>
                  <a:cubicBezTo>
                    <a:pt x="1422396" y="0"/>
                    <a:pt x="1433244" y="4493"/>
                    <a:pt x="1441242" y="12492"/>
                  </a:cubicBezTo>
                  <a:cubicBezTo>
                    <a:pt x="1449241" y="20490"/>
                    <a:pt x="1453734" y="31338"/>
                    <a:pt x="1453734" y="42649"/>
                  </a:cubicBezTo>
                  <a:lnTo>
                    <a:pt x="1453734" y="630812"/>
                  </a:lnTo>
                  <a:cubicBezTo>
                    <a:pt x="1453734" y="654367"/>
                    <a:pt x="1434639" y="673462"/>
                    <a:pt x="1411085" y="673462"/>
                  </a:cubicBezTo>
                  <a:lnTo>
                    <a:pt x="42649" y="673462"/>
                  </a:lnTo>
                  <a:cubicBezTo>
                    <a:pt x="31338" y="673462"/>
                    <a:pt x="20490" y="668968"/>
                    <a:pt x="12492" y="660970"/>
                  </a:cubicBezTo>
                  <a:cubicBezTo>
                    <a:pt x="4493" y="652972"/>
                    <a:pt x="0" y="642123"/>
                    <a:pt x="0" y="630812"/>
                  </a:cubicBezTo>
                  <a:lnTo>
                    <a:pt x="0" y="42649"/>
                  </a:lnTo>
                  <a:cubicBezTo>
                    <a:pt x="0" y="31338"/>
                    <a:pt x="4493" y="20490"/>
                    <a:pt x="12492" y="12492"/>
                  </a:cubicBezTo>
                  <a:cubicBezTo>
                    <a:pt x="20490" y="4493"/>
                    <a:pt x="31338" y="0"/>
                    <a:pt x="42649" y="0"/>
                  </a:cubicBezTo>
                  <a:close/>
                </a:path>
              </a:pathLst>
            </a:custGeom>
            <a:solidFill>
              <a:srgbClr val="FFFDFE">
                <a:alpha val="20784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66675"/>
              <a:ext cx="1453734" cy="7401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0710645" y="4229100"/>
            <a:ext cx="6199353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spc="-4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</a:t>
            </a:r>
            <a:r>
              <a:rPr lang="en-US" sz="2499" b="1" spc="-49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number of orders</a:t>
            </a:r>
            <a:r>
              <a:rPr lang="en-US" sz="2499" spc="-4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impacts </a:t>
            </a:r>
            <a:r>
              <a:rPr lang="en-US" sz="2499" b="1" spc="-49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total revenue.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710645" y="5487465"/>
            <a:ext cx="6199353" cy="923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4"/>
              </a:lnSpc>
              <a:spcBef>
                <a:spcPct val="0"/>
              </a:spcBef>
            </a:pPr>
            <a:r>
              <a:rPr lang="en-US" sz="2503" spc="-5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This chart shows that </a:t>
            </a:r>
            <a:r>
              <a:rPr lang="en-US" sz="2503" b="1" spc="-5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order quantity</a:t>
            </a:r>
            <a:r>
              <a:rPr lang="en-US" sz="2503" spc="-5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b="1" spc="-5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impacts </a:t>
            </a:r>
            <a:r>
              <a:rPr lang="en-US" sz="2503" spc="-5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</a:t>
            </a:r>
            <a:r>
              <a:rPr lang="en-US" sz="2503" b="1" spc="-5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revenue</a:t>
            </a:r>
            <a:r>
              <a:rPr lang="en-US" sz="2503" spc="-5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810589" y="309656"/>
            <a:ext cx="3446780" cy="1692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50"/>
              </a:lnSpc>
            </a:pPr>
            <a:r>
              <a:rPr lang="en-US" sz="9893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ANALYSIS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31330"/>
            <a:ext cx="11918330" cy="1191833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6012003" y="-537579"/>
            <a:ext cx="11918330" cy="1191833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61344" y="9556985"/>
            <a:ext cx="424913" cy="42491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803163" y="8534702"/>
            <a:ext cx="908412" cy="90841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99667" y="1315472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7921" y="364819"/>
            <a:ext cx="678354" cy="6783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0028369" y="3045766"/>
            <a:ext cx="7124703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4500" spc="-8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Sales Team Performance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922141" y="3937306"/>
            <a:ext cx="7337159" cy="3195569"/>
            <a:chOff x="0" y="0"/>
            <a:chExt cx="1546296" cy="67346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46296" cy="673462"/>
            </a:xfrm>
            <a:custGeom>
              <a:avLst/>
              <a:gdLst/>
              <a:ahLst/>
              <a:cxnLst/>
              <a:rect l="l" t="t" r="r" b="b"/>
              <a:pathLst>
                <a:path w="1546296" h="673462">
                  <a:moveTo>
                    <a:pt x="40096" y="0"/>
                  </a:moveTo>
                  <a:lnTo>
                    <a:pt x="1506199" y="0"/>
                  </a:lnTo>
                  <a:cubicBezTo>
                    <a:pt x="1516833" y="0"/>
                    <a:pt x="1527032" y="4224"/>
                    <a:pt x="1534552" y="11744"/>
                  </a:cubicBezTo>
                  <a:cubicBezTo>
                    <a:pt x="1542071" y="19263"/>
                    <a:pt x="1546296" y="29462"/>
                    <a:pt x="1546296" y="40096"/>
                  </a:cubicBezTo>
                  <a:lnTo>
                    <a:pt x="1546296" y="633365"/>
                  </a:lnTo>
                  <a:cubicBezTo>
                    <a:pt x="1546296" y="643999"/>
                    <a:pt x="1542071" y="654198"/>
                    <a:pt x="1534552" y="661718"/>
                  </a:cubicBezTo>
                  <a:cubicBezTo>
                    <a:pt x="1527032" y="669237"/>
                    <a:pt x="1516833" y="673462"/>
                    <a:pt x="1506199" y="673462"/>
                  </a:cubicBezTo>
                  <a:lnTo>
                    <a:pt x="40096" y="673462"/>
                  </a:lnTo>
                  <a:cubicBezTo>
                    <a:pt x="29462" y="673462"/>
                    <a:pt x="19263" y="669237"/>
                    <a:pt x="11744" y="661718"/>
                  </a:cubicBezTo>
                  <a:cubicBezTo>
                    <a:pt x="4224" y="654198"/>
                    <a:pt x="0" y="643999"/>
                    <a:pt x="0" y="633365"/>
                  </a:cubicBezTo>
                  <a:lnTo>
                    <a:pt x="0" y="40096"/>
                  </a:lnTo>
                  <a:cubicBezTo>
                    <a:pt x="0" y="29462"/>
                    <a:pt x="4224" y="19263"/>
                    <a:pt x="11744" y="11744"/>
                  </a:cubicBezTo>
                  <a:cubicBezTo>
                    <a:pt x="19263" y="4224"/>
                    <a:pt x="29462" y="0"/>
                    <a:pt x="40096" y="0"/>
                  </a:cubicBezTo>
                  <a:close/>
                </a:path>
              </a:pathLst>
            </a:custGeom>
            <a:solidFill>
              <a:srgbClr val="FFFDFE">
                <a:alpha val="20784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66675"/>
              <a:ext cx="1546296" cy="7401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0141742" y="4216400"/>
            <a:ext cx="6897956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number of orders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impacts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total revenue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and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average revenue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for each state.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141742" y="5274148"/>
            <a:ext cx="6897956" cy="1504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93"/>
              </a:lnSpc>
              <a:spcBef>
                <a:spcPct val="0"/>
              </a:spcBef>
            </a:pPr>
            <a:r>
              <a:rPr lang="en-US" sz="2638" spc="-5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This chart shows that the sales with the </a:t>
            </a:r>
            <a:r>
              <a:rPr lang="en-US" sz="2638" b="1" spc="-52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highest orders</a:t>
            </a:r>
            <a:r>
              <a:rPr lang="en-US" sz="2638" spc="-5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do </a:t>
            </a:r>
            <a:r>
              <a:rPr lang="en-US" sz="2638" u="sng" spc="-5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not necessarily</a:t>
            </a:r>
            <a:r>
              <a:rPr lang="en-US" sz="2638" spc="-5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generate the </a:t>
            </a:r>
            <a:r>
              <a:rPr lang="en-US" sz="2638" b="1" spc="-52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highest revenue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028700" y="2436044"/>
            <a:ext cx="8156936" cy="5971084"/>
            <a:chOff x="0" y="0"/>
            <a:chExt cx="1159111" cy="848499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159111" cy="848499"/>
            </a:xfrm>
            <a:custGeom>
              <a:avLst/>
              <a:gdLst/>
              <a:ahLst/>
              <a:cxnLst/>
              <a:rect l="l" t="t" r="r" b="b"/>
              <a:pathLst>
                <a:path w="1159111" h="848499">
                  <a:moveTo>
                    <a:pt x="21830" y="0"/>
                  </a:moveTo>
                  <a:lnTo>
                    <a:pt x="1137281" y="0"/>
                  </a:lnTo>
                  <a:cubicBezTo>
                    <a:pt x="1143071" y="0"/>
                    <a:pt x="1148623" y="2300"/>
                    <a:pt x="1152717" y="6394"/>
                  </a:cubicBezTo>
                  <a:cubicBezTo>
                    <a:pt x="1156811" y="10488"/>
                    <a:pt x="1159111" y="16040"/>
                    <a:pt x="1159111" y="21830"/>
                  </a:cubicBezTo>
                  <a:lnTo>
                    <a:pt x="1159111" y="826669"/>
                  </a:lnTo>
                  <a:cubicBezTo>
                    <a:pt x="1159111" y="832458"/>
                    <a:pt x="1156811" y="838011"/>
                    <a:pt x="1152717" y="842105"/>
                  </a:cubicBezTo>
                  <a:cubicBezTo>
                    <a:pt x="1148623" y="846199"/>
                    <a:pt x="1143071" y="848499"/>
                    <a:pt x="1137281" y="848499"/>
                  </a:cubicBezTo>
                  <a:lnTo>
                    <a:pt x="21830" y="848499"/>
                  </a:lnTo>
                  <a:cubicBezTo>
                    <a:pt x="16040" y="848499"/>
                    <a:pt x="10488" y="846199"/>
                    <a:pt x="6394" y="842105"/>
                  </a:cubicBezTo>
                  <a:cubicBezTo>
                    <a:pt x="2300" y="838011"/>
                    <a:pt x="0" y="832458"/>
                    <a:pt x="0" y="826669"/>
                  </a:cubicBezTo>
                  <a:lnTo>
                    <a:pt x="0" y="21830"/>
                  </a:lnTo>
                  <a:cubicBezTo>
                    <a:pt x="0" y="16040"/>
                    <a:pt x="2300" y="10488"/>
                    <a:pt x="6394" y="6394"/>
                  </a:cubicBezTo>
                  <a:cubicBezTo>
                    <a:pt x="10488" y="2300"/>
                    <a:pt x="16040" y="0"/>
                    <a:pt x="21830" y="0"/>
                  </a:cubicBezTo>
                  <a:close/>
                </a:path>
              </a:pathLst>
            </a:custGeom>
            <a:blipFill>
              <a:blip r:embed="rId3"/>
              <a:stretch>
                <a:fillRect l="-511" r="-511"/>
              </a:stretch>
            </a:blipFill>
          </p:spPr>
        </p:sp>
      </p:grpSp>
      <p:sp>
        <p:nvSpPr>
          <p:cNvPr id="29" name="TextBox 29"/>
          <p:cNvSpPr txBox="1"/>
          <p:nvPr/>
        </p:nvSpPr>
        <p:spPr>
          <a:xfrm>
            <a:off x="7810589" y="309656"/>
            <a:ext cx="3446780" cy="1692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50"/>
              </a:lnSpc>
            </a:pPr>
            <a:r>
              <a:rPr lang="en-US" sz="9893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ANALYSIS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1D437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4898" y="-924796"/>
            <a:ext cx="3818162" cy="381816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361344" y="9556985"/>
            <a:ext cx="424913" cy="42491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803163" y="8534702"/>
            <a:ext cx="908412" cy="90841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499667" y="1315472"/>
            <a:ext cx="1373330" cy="137333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17921" y="364819"/>
            <a:ext cx="678354" cy="67835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0786256" y="2893366"/>
            <a:ext cx="6366815" cy="1344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</a:pPr>
            <a:r>
              <a:rPr lang="en-US" sz="4500" spc="-8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Population &amp; Household Income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803163" y="4532218"/>
            <a:ext cx="6456137" cy="2319643"/>
            <a:chOff x="0" y="0"/>
            <a:chExt cx="1360621" cy="48886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360622" cy="488861"/>
            </a:xfrm>
            <a:custGeom>
              <a:avLst/>
              <a:gdLst/>
              <a:ahLst/>
              <a:cxnLst/>
              <a:rect l="l" t="t" r="r" b="b"/>
              <a:pathLst>
                <a:path w="1360622" h="488861">
                  <a:moveTo>
                    <a:pt x="45568" y="0"/>
                  </a:moveTo>
                  <a:lnTo>
                    <a:pt x="1315054" y="0"/>
                  </a:lnTo>
                  <a:cubicBezTo>
                    <a:pt x="1340220" y="0"/>
                    <a:pt x="1360622" y="20401"/>
                    <a:pt x="1360622" y="45568"/>
                  </a:cubicBezTo>
                  <a:lnTo>
                    <a:pt x="1360622" y="443293"/>
                  </a:lnTo>
                  <a:cubicBezTo>
                    <a:pt x="1360622" y="468460"/>
                    <a:pt x="1340220" y="488861"/>
                    <a:pt x="1315054" y="488861"/>
                  </a:cubicBezTo>
                  <a:lnTo>
                    <a:pt x="45568" y="488861"/>
                  </a:lnTo>
                  <a:cubicBezTo>
                    <a:pt x="20401" y="488861"/>
                    <a:pt x="0" y="468460"/>
                    <a:pt x="0" y="443293"/>
                  </a:cubicBezTo>
                  <a:lnTo>
                    <a:pt x="0" y="45568"/>
                  </a:lnTo>
                  <a:cubicBezTo>
                    <a:pt x="0" y="20401"/>
                    <a:pt x="20401" y="0"/>
                    <a:pt x="45568" y="0"/>
                  </a:cubicBezTo>
                  <a:close/>
                </a:path>
              </a:pathLst>
            </a:custGeom>
            <a:solidFill>
              <a:srgbClr val="FFFDFE">
                <a:alpha val="20784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66675"/>
              <a:ext cx="1360621" cy="5555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1257369" y="4761764"/>
            <a:ext cx="5502307" cy="182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population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and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household income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in each state </a:t>
            </a:r>
            <a:r>
              <a:rPr lang="en-US" sz="2499" u="sng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affect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both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demand of orders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and </a:t>
            </a:r>
            <a:r>
              <a:rPr lang="en-US" sz="2499" b="1" spc="-49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revenue</a:t>
            </a: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in that state.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028700" y="2688802"/>
            <a:ext cx="9332644" cy="5629900"/>
            <a:chOff x="0" y="0"/>
            <a:chExt cx="1350671" cy="81479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350671" cy="814790"/>
            </a:xfrm>
            <a:custGeom>
              <a:avLst/>
              <a:gdLst/>
              <a:ahLst/>
              <a:cxnLst/>
              <a:rect l="l" t="t" r="r" b="b"/>
              <a:pathLst>
                <a:path w="1350671" h="814790">
                  <a:moveTo>
                    <a:pt x="0" y="0"/>
                  </a:moveTo>
                  <a:lnTo>
                    <a:pt x="1350671" y="0"/>
                  </a:lnTo>
                  <a:lnTo>
                    <a:pt x="1350671" y="814790"/>
                  </a:lnTo>
                  <a:lnTo>
                    <a:pt x="0" y="814790"/>
                  </a:lnTo>
                  <a:close/>
                </a:path>
              </a:pathLst>
            </a:custGeom>
            <a:blipFill>
              <a:blip r:embed="rId3"/>
              <a:stretch>
                <a:fillRect l="-188" r="-188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7810589" y="309656"/>
            <a:ext cx="3446780" cy="1692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50"/>
              </a:lnSpc>
            </a:pPr>
            <a:r>
              <a:rPr lang="en-US" sz="9893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ANALYSIS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1D437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15238" y="-1050243"/>
            <a:ext cx="3837481" cy="383748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6012003" y="-537579"/>
            <a:ext cx="11918330" cy="1191833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61344" y="9556985"/>
            <a:ext cx="424913" cy="42491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803163" y="8534702"/>
            <a:ext cx="908412" cy="90841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99667" y="1315472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7921" y="364819"/>
            <a:ext cx="678354" cy="6783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1881017" y="3086840"/>
            <a:ext cx="4754634" cy="1066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8"/>
              </a:lnSpc>
            </a:pPr>
            <a:r>
              <a:rPr lang="en-US" sz="3600" spc="-7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Demography by Population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011794" y="2688802"/>
            <a:ext cx="9774463" cy="5629900"/>
            <a:chOff x="0" y="0"/>
            <a:chExt cx="1414613" cy="81479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414613" cy="814790"/>
            </a:xfrm>
            <a:custGeom>
              <a:avLst/>
              <a:gdLst/>
              <a:ahLst/>
              <a:cxnLst/>
              <a:rect l="l" t="t" r="r" b="b"/>
              <a:pathLst>
                <a:path w="1414613" h="814790">
                  <a:moveTo>
                    <a:pt x="17425" y="0"/>
                  </a:moveTo>
                  <a:lnTo>
                    <a:pt x="1397188" y="0"/>
                  </a:lnTo>
                  <a:cubicBezTo>
                    <a:pt x="1401810" y="0"/>
                    <a:pt x="1406242" y="1836"/>
                    <a:pt x="1409510" y="5104"/>
                  </a:cubicBezTo>
                  <a:cubicBezTo>
                    <a:pt x="1412778" y="8372"/>
                    <a:pt x="1414613" y="12804"/>
                    <a:pt x="1414613" y="17425"/>
                  </a:cubicBezTo>
                  <a:lnTo>
                    <a:pt x="1414613" y="797364"/>
                  </a:lnTo>
                  <a:cubicBezTo>
                    <a:pt x="1414613" y="801986"/>
                    <a:pt x="1412778" y="806418"/>
                    <a:pt x="1409510" y="809686"/>
                  </a:cubicBezTo>
                  <a:cubicBezTo>
                    <a:pt x="1406242" y="812954"/>
                    <a:pt x="1401810" y="814790"/>
                    <a:pt x="1397188" y="814790"/>
                  </a:cubicBezTo>
                  <a:lnTo>
                    <a:pt x="17425" y="814790"/>
                  </a:lnTo>
                  <a:cubicBezTo>
                    <a:pt x="12804" y="814790"/>
                    <a:pt x="8372" y="812954"/>
                    <a:pt x="5104" y="809686"/>
                  </a:cubicBezTo>
                  <a:cubicBezTo>
                    <a:pt x="1836" y="806418"/>
                    <a:pt x="0" y="801986"/>
                    <a:pt x="0" y="797364"/>
                  </a:cubicBezTo>
                  <a:lnTo>
                    <a:pt x="0" y="17425"/>
                  </a:lnTo>
                  <a:cubicBezTo>
                    <a:pt x="0" y="12804"/>
                    <a:pt x="1836" y="8372"/>
                    <a:pt x="5104" y="5104"/>
                  </a:cubicBezTo>
                  <a:cubicBezTo>
                    <a:pt x="8372" y="1836"/>
                    <a:pt x="12804" y="0"/>
                    <a:pt x="17425" y="0"/>
                  </a:cubicBezTo>
                  <a:close/>
                </a:path>
              </a:pathLst>
            </a:custGeom>
            <a:blipFill>
              <a:blip r:embed="rId3"/>
              <a:stretch>
                <a:fillRect t="-28" b="-28"/>
              </a:stretch>
            </a:blipFill>
          </p:spPr>
        </p:sp>
      </p:grpSp>
      <p:grpSp>
        <p:nvGrpSpPr>
          <p:cNvPr id="24" name="Group 24"/>
          <p:cNvGrpSpPr/>
          <p:nvPr/>
        </p:nvGrpSpPr>
        <p:grpSpPr>
          <a:xfrm>
            <a:off x="11257369" y="4532218"/>
            <a:ext cx="6001931" cy="3604335"/>
            <a:chOff x="0" y="0"/>
            <a:chExt cx="8002575" cy="4805780"/>
          </a:xfrm>
        </p:grpSpPr>
        <p:grpSp>
          <p:nvGrpSpPr>
            <p:cNvPr id="25" name="Group 25"/>
            <p:cNvGrpSpPr/>
            <p:nvPr/>
          </p:nvGrpSpPr>
          <p:grpSpPr>
            <a:xfrm>
              <a:off x="0" y="0"/>
              <a:ext cx="8002575" cy="4805780"/>
              <a:chOff x="0" y="0"/>
              <a:chExt cx="1264898" cy="759608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1264898" cy="759608"/>
              </a:xfrm>
              <a:custGeom>
                <a:avLst/>
                <a:gdLst/>
                <a:ahLst/>
                <a:cxnLst/>
                <a:rect l="l" t="t" r="r" b="b"/>
                <a:pathLst>
                  <a:path w="1264898" h="759608">
                    <a:moveTo>
                      <a:pt x="49016" y="0"/>
                    </a:moveTo>
                    <a:lnTo>
                      <a:pt x="1215882" y="0"/>
                    </a:lnTo>
                    <a:cubicBezTo>
                      <a:pt x="1242953" y="0"/>
                      <a:pt x="1264898" y="21945"/>
                      <a:pt x="1264898" y="49016"/>
                    </a:cubicBezTo>
                    <a:lnTo>
                      <a:pt x="1264898" y="710592"/>
                    </a:lnTo>
                    <a:cubicBezTo>
                      <a:pt x="1264898" y="723592"/>
                      <a:pt x="1259734" y="736059"/>
                      <a:pt x="1250542" y="745252"/>
                    </a:cubicBezTo>
                    <a:cubicBezTo>
                      <a:pt x="1241349" y="754444"/>
                      <a:pt x="1228882" y="759608"/>
                      <a:pt x="1215882" y="759608"/>
                    </a:cubicBezTo>
                    <a:lnTo>
                      <a:pt x="49016" y="759608"/>
                    </a:lnTo>
                    <a:cubicBezTo>
                      <a:pt x="21945" y="759608"/>
                      <a:pt x="0" y="737663"/>
                      <a:pt x="0" y="710592"/>
                    </a:cubicBezTo>
                    <a:lnTo>
                      <a:pt x="0" y="49016"/>
                    </a:lnTo>
                    <a:cubicBezTo>
                      <a:pt x="0" y="36016"/>
                      <a:pt x="5164" y="23549"/>
                      <a:pt x="14357" y="14357"/>
                    </a:cubicBezTo>
                    <a:cubicBezTo>
                      <a:pt x="23549" y="5164"/>
                      <a:pt x="36016" y="0"/>
                      <a:pt x="49016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-66675"/>
                <a:ext cx="1264898" cy="82628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712379" y="369603"/>
              <a:ext cx="6577817" cy="40189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831"/>
                </a:lnSpc>
                <a:spcBef>
                  <a:spcPct val="0"/>
                </a:spcBef>
              </a:pPr>
              <a:r>
                <a:rPr lang="en-US" sz="2736" spc="-54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This chart illustrates the demographic distribution grouped by </a:t>
              </a:r>
              <a:r>
                <a:rPr lang="en-US" sz="2736" b="1" spc="-54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population </a:t>
              </a:r>
              <a:r>
                <a:rPr lang="en-US" sz="2736" spc="-54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size. For example, </a:t>
              </a:r>
              <a:r>
                <a:rPr lang="en-US" sz="2736" b="1" spc="-54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California </a:t>
              </a:r>
              <a:r>
                <a:rPr lang="en-US" sz="2736" spc="-54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stands out with the </a:t>
              </a:r>
              <a:r>
                <a:rPr lang="en-US" sz="2736" b="1" spc="-54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highest </a:t>
              </a:r>
              <a:r>
                <a:rPr lang="en-US" sz="2736" spc="-54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population and revenue in 2020 compared to other states.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7810589" y="309656"/>
            <a:ext cx="3446780" cy="1692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50"/>
              </a:lnSpc>
            </a:pPr>
            <a:r>
              <a:rPr lang="en-US" sz="9893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ANALYSIS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12480">
            <a:off x="10919953" y="1086058"/>
            <a:ext cx="424913" cy="42491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512480">
            <a:off x="7763237" y="1086058"/>
            <a:ext cx="424913" cy="42491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512480">
            <a:off x="11470118" y="173958"/>
            <a:ext cx="908412" cy="90841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512480">
            <a:off x="6850080" y="173958"/>
            <a:ext cx="908412" cy="90841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347003" y="9296234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015170" y="9296234"/>
            <a:ext cx="1373330" cy="137333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874110" y="7491522"/>
            <a:ext cx="678354" cy="67835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70585" y="7405267"/>
            <a:ext cx="678354" cy="678354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476672" y="411864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7932391" y="1711619"/>
            <a:ext cx="819108" cy="819108"/>
          </a:xfrm>
          <a:custGeom>
            <a:avLst/>
            <a:gdLst/>
            <a:ahLst/>
            <a:cxnLst/>
            <a:rect l="l" t="t" r="r" b="b"/>
            <a:pathLst>
              <a:path w="819108" h="819108">
                <a:moveTo>
                  <a:pt x="0" y="0"/>
                </a:moveTo>
                <a:lnTo>
                  <a:pt x="819109" y="0"/>
                </a:lnTo>
                <a:lnTo>
                  <a:pt x="819109" y="819108"/>
                </a:lnTo>
                <a:lnTo>
                  <a:pt x="0" y="8191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8" name="Group 28"/>
          <p:cNvGrpSpPr/>
          <p:nvPr/>
        </p:nvGrpSpPr>
        <p:grpSpPr>
          <a:xfrm>
            <a:off x="-3700982" y="-815665"/>
            <a:ext cx="11918330" cy="11918330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31" name="Freeform 31"/>
          <p:cNvSpPr/>
          <p:nvPr/>
        </p:nvSpPr>
        <p:spPr>
          <a:xfrm>
            <a:off x="7941712" y="3552548"/>
            <a:ext cx="750349" cy="863373"/>
          </a:xfrm>
          <a:custGeom>
            <a:avLst/>
            <a:gdLst/>
            <a:ahLst/>
            <a:cxnLst/>
            <a:rect l="l" t="t" r="r" b="b"/>
            <a:pathLst>
              <a:path w="750349" h="863373">
                <a:moveTo>
                  <a:pt x="0" y="0"/>
                </a:moveTo>
                <a:lnTo>
                  <a:pt x="750349" y="0"/>
                </a:lnTo>
                <a:lnTo>
                  <a:pt x="750349" y="863373"/>
                </a:lnTo>
                <a:lnTo>
                  <a:pt x="0" y="8633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2" name="Freeform 32"/>
          <p:cNvSpPr/>
          <p:nvPr/>
        </p:nvSpPr>
        <p:spPr>
          <a:xfrm>
            <a:off x="7764486" y="5210175"/>
            <a:ext cx="1104802" cy="797115"/>
          </a:xfrm>
          <a:custGeom>
            <a:avLst/>
            <a:gdLst/>
            <a:ahLst/>
            <a:cxnLst/>
            <a:rect l="l" t="t" r="r" b="b"/>
            <a:pathLst>
              <a:path w="1104802" h="797115">
                <a:moveTo>
                  <a:pt x="0" y="0"/>
                </a:moveTo>
                <a:lnTo>
                  <a:pt x="1104801" y="0"/>
                </a:lnTo>
                <a:lnTo>
                  <a:pt x="1104801" y="797115"/>
                </a:lnTo>
                <a:lnTo>
                  <a:pt x="0" y="7971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7932391" y="6785003"/>
            <a:ext cx="861413" cy="811294"/>
          </a:xfrm>
          <a:custGeom>
            <a:avLst/>
            <a:gdLst/>
            <a:ahLst/>
            <a:cxnLst/>
            <a:rect l="l" t="t" r="r" b="b"/>
            <a:pathLst>
              <a:path w="861413" h="811294">
                <a:moveTo>
                  <a:pt x="0" y="0"/>
                </a:moveTo>
                <a:lnTo>
                  <a:pt x="861413" y="0"/>
                </a:lnTo>
                <a:lnTo>
                  <a:pt x="861413" y="811294"/>
                </a:lnTo>
                <a:lnTo>
                  <a:pt x="0" y="81129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7975693" y="8303226"/>
            <a:ext cx="844204" cy="863034"/>
          </a:xfrm>
          <a:custGeom>
            <a:avLst/>
            <a:gdLst/>
            <a:ahLst/>
            <a:cxnLst/>
            <a:rect l="l" t="t" r="r" b="b"/>
            <a:pathLst>
              <a:path w="844204" h="863034">
                <a:moveTo>
                  <a:pt x="0" y="0"/>
                </a:moveTo>
                <a:lnTo>
                  <a:pt x="844205" y="0"/>
                </a:lnTo>
                <a:lnTo>
                  <a:pt x="844205" y="863034"/>
                </a:lnTo>
                <a:lnTo>
                  <a:pt x="0" y="86303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35" name="TextBox 35"/>
          <p:cNvSpPr txBox="1"/>
          <p:nvPr/>
        </p:nvSpPr>
        <p:spPr>
          <a:xfrm>
            <a:off x="841193" y="4055402"/>
            <a:ext cx="6160437" cy="1957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27"/>
              </a:lnSpc>
            </a:pPr>
            <a:r>
              <a:rPr lang="en-US" sz="11447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CONCLUSION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397830" y="1465571"/>
            <a:ext cx="7861470" cy="1412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4"/>
              </a:lnSpc>
            </a:pP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Delivery time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is not affected by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area size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or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climate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 </a:t>
            </a:r>
            <a:r>
              <a:rPr lang="en-US" sz="2503" b="1" spc="-50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highlighting the need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for optimized logistics &amp;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b="1" spc="-50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customized delivery methods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for different regions.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397830" y="3311178"/>
            <a:ext cx="7861470" cy="1374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4"/>
              </a:lnSpc>
              <a:spcBef>
                <a:spcPct val="0"/>
              </a:spcBef>
            </a:pP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volume of order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directly affects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revenue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; 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Therefore, the low-performing regions can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b="1" spc="-50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adopt strategies</a:t>
            </a:r>
            <a:r>
              <a:rPr lang="en-US" sz="2503" spc="-5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from high-performing regions to improve their results.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397830" y="5276415"/>
            <a:ext cx="7861470" cy="936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4"/>
              </a:lnSpc>
              <a:spcBef>
                <a:spcPct val="0"/>
              </a:spcBef>
            </a:pP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Population size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&amp;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household income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503" b="1" spc="-50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both are influence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the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demand 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of orders also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revenue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397830" y="6813431"/>
            <a:ext cx="7861470" cy="936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4"/>
              </a:lnSpc>
              <a:spcBef>
                <a:spcPct val="0"/>
              </a:spcBef>
            </a:pP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higher product prices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do </a:t>
            </a:r>
            <a:r>
              <a:rPr lang="en-US" sz="2503" b="1" spc="-50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 significantly affec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demand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of orders.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446231" y="8122251"/>
            <a:ext cx="7813069" cy="1374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4"/>
              </a:lnSpc>
              <a:spcBef>
                <a:spcPct val="0"/>
              </a:spcBef>
            </a:pPr>
            <a:r>
              <a:rPr lang="en-US" sz="2503" b="1" u="sng" spc="-50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Build multiple warehouses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 </a:t>
            </a:r>
            <a:r>
              <a:rPr lang="en-US" sz="2503" b="1" u="sng" spc="-50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effective sales strategies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 and </a:t>
            </a:r>
            <a:r>
              <a:rPr lang="en-US" sz="2503" b="1" u="sng" spc="-50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local partnerships</a:t>
            </a:r>
            <a:r>
              <a:rPr lang="en-US" sz="2503" b="1" spc="-50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are crucial for </a:t>
            </a:r>
            <a:r>
              <a:rPr lang="en-US" sz="2503" b="1" spc="-50" dirty="0">
                <a:solidFill>
                  <a:srgbClr val="FFD118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improving sales</a:t>
            </a:r>
            <a:r>
              <a:rPr lang="en-US" sz="2503" spc="-50" dirty="0">
                <a:solidFill>
                  <a:srgbClr val="EBEBE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in low-performing regions.</a:t>
            </a:r>
          </a:p>
        </p:txBody>
      </p:sp>
      <p:sp>
        <p:nvSpPr>
          <p:cNvPr id="41" name="Freeform 41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1D437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22525" y="8358574"/>
            <a:ext cx="678354" cy="67835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408546" y="8358574"/>
            <a:ext cx="678354" cy="67835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2094704" y="2970220"/>
            <a:ext cx="6388810" cy="2931938"/>
            <a:chOff x="0" y="0"/>
            <a:chExt cx="1346432" cy="61790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46432" cy="617902"/>
            </a:xfrm>
            <a:custGeom>
              <a:avLst/>
              <a:gdLst/>
              <a:ahLst/>
              <a:cxnLst/>
              <a:rect l="l" t="t" r="r" b="b"/>
              <a:pathLst>
                <a:path w="1346432" h="617902">
                  <a:moveTo>
                    <a:pt x="46048" y="0"/>
                  </a:moveTo>
                  <a:lnTo>
                    <a:pt x="1300384" y="0"/>
                  </a:lnTo>
                  <a:cubicBezTo>
                    <a:pt x="1312597" y="0"/>
                    <a:pt x="1324309" y="4851"/>
                    <a:pt x="1332945" y="13487"/>
                  </a:cubicBezTo>
                  <a:cubicBezTo>
                    <a:pt x="1341581" y="22123"/>
                    <a:pt x="1346432" y="33835"/>
                    <a:pt x="1346432" y="46048"/>
                  </a:cubicBezTo>
                  <a:lnTo>
                    <a:pt x="1346432" y="571853"/>
                  </a:lnTo>
                  <a:cubicBezTo>
                    <a:pt x="1346432" y="597285"/>
                    <a:pt x="1325816" y="617902"/>
                    <a:pt x="1300384" y="617902"/>
                  </a:cubicBezTo>
                  <a:lnTo>
                    <a:pt x="46048" y="617902"/>
                  </a:lnTo>
                  <a:cubicBezTo>
                    <a:pt x="20616" y="617902"/>
                    <a:pt x="0" y="597285"/>
                    <a:pt x="0" y="571853"/>
                  </a:cubicBezTo>
                  <a:lnTo>
                    <a:pt x="0" y="46048"/>
                  </a:lnTo>
                  <a:cubicBezTo>
                    <a:pt x="0" y="20616"/>
                    <a:pt x="20616" y="0"/>
                    <a:pt x="46048" y="0"/>
                  </a:cubicBezTo>
                  <a:close/>
                </a:path>
              </a:pathLst>
            </a:custGeom>
            <a:solidFill>
              <a:srgbClr val="EBEBEB">
                <a:alpha val="20784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1346432" cy="6845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549926" y="2970220"/>
            <a:ext cx="6588028" cy="2931938"/>
            <a:chOff x="0" y="0"/>
            <a:chExt cx="1388417" cy="61790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88417" cy="617902"/>
            </a:xfrm>
            <a:custGeom>
              <a:avLst/>
              <a:gdLst/>
              <a:ahLst/>
              <a:cxnLst/>
              <a:rect l="l" t="t" r="r" b="b"/>
              <a:pathLst>
                <a:path w="1388417" h="617902">
                  <a:moveTo>
                    <a:pt x="44656" y="0"/>
                  </a:moveTo>
                  <a:lnTo>
                    <a:pt x="1343761" y="0"/>
                  </a:lnTo>
                  <a:cubicBezTo>
                    <a:pt x="1368424" y="0"/>
                    <a:pt x="1388417" y="19993"/>
                    <a:pt x="1388417" y="44656"/>
                  </a:cubicBezTo>
                  <a:lnTo>
                    <a:pt x="1388417" y="573246"/>
                  </a:lnTo>
                  <a:cubicBezTo>
                    <a:pt x="1388417" y="585089"/>
                    <a:pt x="1383712" y="596448"/>
                    <a:pt x="1375338" y="604822"/>
                  </a:cubicBezTo>
                  <a:cubicBezTo>
                    <a:pt x="1366963" y="613197"/>
                    <a:pt x="1355605" y="617902"/>
                    <a:pt x="1343761" y="617902"/>
                  </a:cubicBezTo>
                  <a:lnTo>
                    <a:pt x="44656" y="617902"/>
                  </a:lnTo>
                  <a:cubicBezTo>
                    <a:pt x="19993" y="617902"/>
                    <a:pt x="0" y="597909"/>
                    <a:pt x="0" y="573246"/>
                  </a:cubicBezTo>
                  <a:lnTo>
                    <a:pt x="0" y="44656"/>
                  </a:lnTo>
                  <a:cubicBezTo>
                    <a:pt x="0" y="19993"/>
                    <a:pt x="19993" y="0"/>
                    <a:pt x="44656" y="0"/>
                  </a:cubicBezTo>
                  <a:close/>
                </a:path>
              </a:pathLst>
            </a:custGeom>
            <a:solidFill>
              <a:srgbClr val="EBEBEB">
                <a:alpha val="20784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1388417" cy="6845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4256395" y="2199757"/>
            <a:ext cx="1530331" cy="1540925"/>
          </a:xfrm>
          <a:custGeom>
            <a:avLst/>
            <a:gdLst/>
            <a:ahLst/>
            <a:cxnLst/>
            <a:rect l="l" t="t" r="r" b="b"/>
            <a:pathLst>
              <a:path w="1530331" h="1540925">
                <a:moveTo>
                  <a:pt x="0" y="0"/>
                </a:moveTo>
                <a:lnTo>
                  <a:pt x="1530331" y="0"/>
                </a:lnTo>
                <a:lnTo>
                  <a:pt x="1530331" y="1540925"/>
                </a:lnTo>
                <a:lnTo>
                  <a:pt x="0" y="15409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5684414" y="6654807"/>
            <a:ext cx="6919173" cy="2787280"/>
            <a:chOff x="0" y="0"/>
            <a:chExt cx="9225563" cy="3716374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9225563" cy="3716374"/>
              <a:chOff x="0" y="0"/>
              <a:chExt cx="1458205" cy="587415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458205" cy="587415"/>
              </a:xfrm>
              <a:custGeom>
                <a:avLst/>
                <a:gdLst/>
                <a:ahLst/>
                <a:cxnLst/>
                <a:rect l="l" t="t" r="r" b="b"/>
                <a:pathLst>
                  <a:path w="1458205" h="587415">
                    <a:moveTo>
                      <a:pt x="42519" y="0"/>
                    </a:moveTo>
                    <a:lnTo>
                      <a:pt x="1415687" y="0"/>
                    </a:lnTo>
                    <a:cubicBezTo>
                      <a:pt x="1439169" y="0"/>
                      <a:pt x="1458205" y="19036"/>
                      <a:pt x="1458205" y="42519"/>
                    </a:cubicBezTo>
                    <a:lnTo>
                      <a:pt x="1458205" y="544897"/>
                    </a:lnTo>
                    <a:cubicBezTo>
                      <a:pt x="1458205" y="568379"/>
                      <a:pt x="1439169" y="587415"/>
                      <a:pt x="1415687" y="587415"/>
                    </a:cubicBezTo>
                    <a:lnTo>
                      <a:pt x="42519" y="587415"/>
                    </a:lnTo>
                    <a:cubicBezTo>
                      <a:pt x="19036" y="587415"/>
                      <a:pt x="0" y="568379"/>
                      <a:pt x="0" y="544897"/>
                    </a:cubicBezTo>
                    <a:lnTo>
                      <a:pt x="0" y="42519"/>
                    </a:lnTo>
                    <a:cubicBezTo>
                      <a:pt x="0" y="19036"/>
                      <a:pt x="19036" y="0"/>
                      <a:pt x="42519" y="0"/>
                    </a:cubicBezTo>
                    <a:close/>
                  </a:path>
                </a:pathLst>
              </a:custGeom>
              <a:solidFill>
                <a:srgbClr val="EBEBEB">
                  <a:alpha val="20784"/>
                </a:srgbClr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66675"/>
                <a:ext cx="1458205" cy="6540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234572" y="1406030"/>
              <a:ext cx="8756419" cy="1706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499"/>
                </a:lnSpc>
                <a:spcBef>
                  <a:spcPct val="0"/>
                </a:spcBef>
              </a:pPr>
              <a:r>
                <a:rPr lang="en-US" sz="2499" spc="-49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The most popular items will be produced in larger quantities, while the less popular items will be discounted for clearance.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04053" y="332762"/>
              <a:ext cx="8686939" cy="7260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spc="-60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Product &amp; Demand</a:t>
              </a:r>
            </a:p>
          </p:txBody>
        </p:sp>
      </p:grpSp>
      <p:sp>
        <p:nvSpPr>
          <p:cNvPr id="22" name="Freeform 22"/>
          <p:cNvSpPr/>
          <p:nvPr/>
        </p:nvSpPr>
        <p:spPr>
          <a:xfrm>
            <a:off x="10976989" y="6306775"/>
            <a:ext cx="1276979" cy="1066277"/>
          </a:xfrm>
          <a:custGeom>
            <a:avLst/>
            <a:gdLst/>
            <a:ahLst/>
            <a:cxnLst/>
            <a:rect l="l" t="t" r="r" b="b"/>
            <a:pathLst>
              <a:path w="1276979" h="1066277">
                <a:moveTo>
                  <a:pt x="0" y="0"/>
                </a:moveTo>
                <a:lnTo>
                  <a:pt x="1276978" y="0"/>
                </a:lnTo>
                <a:lnTo>
                  <a:pt x="1276978" y="1066278"/>
                </a:lnTo>
                <a:lnTo>
                  <a:pt x="0" y="10662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6849883" y="2497714"/>
            <a:ext cx="1159068" cy="1242968"/>
          </a:xfrm>
          <a:custGeom>
            <a:avLst/>
            <a:gdLst/>
            <a:ahLst/>
            <a:cxnLst/>
            <a:rect l="l" t="t" r="r" b="b"/>
            <a:pathLst>
              <a:path w="1159068" h="1242968">
                <a:moveTo>
                  <a:pt x="0" y="0"/>
                </a:moveTo>
                <a:lnTo>
                  <a:pt x="1159068" y="0"/>
                </a:lnTo>
                <a:lnTo>
                  <a:pt x="1159068" y="1242968"/>
                </a:lnTo>
                <a:lnTo>
                  <a:pt x="0" y="12429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6034033" y="643143"/>
            <a:ext cx="6219935" cy="1526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60"/>
              </a:lnSpc>
            </a:pPr>
            <a:r>
              <a:rPr lang="en-US" sz="8900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RECOMMENDATIONS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389309" y="3781204"/>
            <a:ext cx="5799600" cy="159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220"/>
              </a:lnSpc>
              <a:spcBef>
                <a:spcPct val="0"/>
              </a:spcBef>
            </a:pPr>
            <a:r>
              <a:rPr lang="en-US" sz="2300" spc="-46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Build multi-warehouses in the states and understanding the state's regional areas to better identify the suitable types of shipping for each region.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624868" y="3041133"/>
            <a:ext cx="3095259" cy="55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b="1" spc="-6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Delivery time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969564" y="3041133"/>
            <a:ext cx="1748751" cy="55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b="1" spc="-6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Revenue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772305" y="3781204"/>
            <a:ext cx="6014422" cy="1598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217"/>
              </a:lnSpc>
              <a:spcBef>
                <a:spcPct val="0"/>
              </a:spcBef>
            </a:pPr>
            <a:r>
              <a:rPr lang="en-US" sz="2297" spc="-45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Countries with lower sales compared to those with higher sales for the same product should adopt the sales strategies of the countries with higher sales.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2094704" y="2670755"/>
            <a:ext cx="861535" cy="896886"/>
            <a:chOff x="0" y="0"/>
            <a:chExt cx="240053" cy="24990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40053" cy="249903"/>
            </a:xfrm>
            <a:custGeom>
              <a:avLst/>
              <a:gdLst/>
              <a:ahLst/>
              <a:cxnLst/>
              <a:rect l="l" t="t" r="r" b="b"/>
              <a:pathLst>
                <a:path w="240053" h="249903">
                  <a:moveTo>
                    <a:pt x="120026" y="0"/>
                  </a:moveTo>
                  <a:lnTo>
                    <a:pt x="120026" y="0"/>
                  </a:lnTo>
                  <a:cubicBezTo>
                    <a:pt x="186315" y="0"/>
                    <a:pt x="240053" y="53738"/>
                    <a:pt x="240053" y="120026"/>
                  </a:cubicBezTo>
                  <a:lnTo>
                    <a:pt x="240053" y="129876"/>
                  </a:lnTo>
                  <a:cubicBezTo>
                    <a:pt x="240053" y="161709"/>
                    <a:pt x="227407" y="192238"/>
                    <a:pt x="204898" y="214748"/>
                  </a:cubicBezTo>
                  <a:cubicBezTo>
                    <a:pt x="182388" y="237257"/>
                    <a:pt x="151859" y="249903"/>
                    <a:pt x="120026" y="249903"/>
                  </a:cubicBezTo>
                  <a:lnTo>
                    <a:pt x="120026" y="249903"/>
                  </a:lnTo>
                  <a:cubicBezTo>
                    <a:pt x="88193" y="249903"/>
                    <a:pt x="57664" y="237257"/>
                    <a:pt x="35155" y="214748"/>
                  </a:cubicBezTo>
                  <a:cubicBezTo>
                    <a:pt x="12646" y="192238"/>
                    <a:pt x="0" y="161709"/>
                    <a:pt x="0" y="129876"/>
                  </a:cubicBezTo>
                  <a:lnTo>
                    <a:pt x="0" y="120026"/>
                  </a:lnTo>
                  <a:cubicBezTo>
                    <a:pt x="0" y="88193"/>
                    <a:pt x="12646" y="57664"/>
                    <a:pt x="35155" y="35155"/>
                  </a:cubicBezTo>
                  <a:cubicBezTo>
                    <a:pt x="57664" y="12646"/>
                    <a:pt x="88193" y="0"/>
                    <a:pt x="120026" y="0"/>
                  </a:cubicBezTo>
                  <a:close/>
                </a:path>
              </a:pathLst>
            </a:custGeom>
            <a:solidFill>
              <a:srgbClr val="F8DC6A"/>
            </a:solidFill>
            <a:ln w="38100" cap="rnd">
              <a:solidFill>
                <a:srgbClr val="002960"/>
              </a:solidFill>
              <a:prstDash val="solid"/>
              <a:round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-57150"/>
              <a:ext cx="240053" cy="30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84"/>
                </a:lnSpc>
              </a:pPr>
              <a:r>
                <a:rPr lang="en-US" sz="2703" b="1" spc="-54">
                  <a:solidFill>
                    <a:srgbClr val="00296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558490" y="2703047"/>
            <a:ext cx="861535" cy="896886"/>
            <a:chOff x="0" y="0"/>
            <a:chExt cx="240053" cy="249903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40053" cy="249903"/>
            </a:xfrm>
            <a:custGeom>
              <a:avLst/>
              <a:gdLst/>
              <a:ahLst/>
              <a:cxnLst/>
              <a:rect l="l" t="t" r="r" b="b"/>
              <a:pathLst>
                <a:path w="240053" h="249903">
                  <a:moveTo>
                    <a:pt x="120026" y="0"/>
                  </a:moveTo>
                  <a:lnTo>
                    <a:pt x="120026" y="0"/>
                  </a:lnTo>
                  <a:cubicBezTo>
                    <a:pt x="186315" y="0"/>
                    <a:pt x="240053" y="53738"/>
                    <a:pt x="240053" y="120026"/>
                  </a:cubicBezTo>
                  <a:lnTo>
                    <a:pt x="240053" y="129876"/>
                  </a:lnTo>
                  <a:cubicBezTo>
                    <a:pt x="240053" y="161709"/>
                    <a:pt x="227407" y="192238"/>
                    <a:pt x="204898" y="214748"/>
                  </a:cubicBezTo>
                  <a:cubicBezTo>
                    <a:pt x="182388" y="237257"/>
                    <a:pt x="151859" y="249903"/>
                    <a:pt x="120026" y="249903"/>
                  </a:cubicBezTo>
                  <a:lnTo>
                    <a:pt x="120026" y="249903"/>
                  </a:lnTo>
                  <a:cubicBezTo>
                    <a:pt x="88193" y="249903"/>
                    <a:pt x="57664" y="237257"/>
                    <a:pt x="35155" y="214748"/>
                  </a:cubicBezTo>
                  <a:cubicBezTo>
                    <a:pt x="12646" y="192238"/>
                    <a:pt x="0" y="161709"/>
                    <a:pt x="0" y="129876"/>
                  </a:cubicBezTo>
                  <a:lnTo>
                    <a:pt x="0" y="120026"/>
                  </a:lnTo>
                  <a:cubicBezTo>
                    <a:pt x="0" y="88193"/>
                    <a:pt x="12646" y="57664"/>
                    <a:pt x="35155" y="35155"/>
                  </a:cubicBezTo>
                  <a:cubicBezTo>
                    <a:pt x="57664" y="12646"/>
                    <a:pt x="88193" y="0"/>
                    <a:pt x="120026" y="0"/>
                  </a:cubicBezTo>
                  <a:close/>
                </a:path>
              </a:pathLst>
            </a:custGeom>
            <a:solidFill>
              <a:srgbClr val="F8DC6A"/>
            </a:solidFill>
            <a:ln w="38100" cap="rnd">
              <a:solidFill>
                <a:srgbClr val="002960"/>
              </a:solidFill>
              <a:prstDash val="solid"/>
              <a:round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0" y="-57150"/>
              <a:ext cx="240053" cy="30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84"/>
                </a:lnSpc>
              </a:pPr>
              <a:r>
                <a:rPr lang="en-US" sz="2703" b="1" spc="-54">
                  <a:solidFill>
                    <a:srgbClr val="00296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2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5684414" y="6306775"/>
            <a:ext cx="861535" cy="896886"/>
            <a:chOff x="0" y="0"/>
            <a:chExt cx="240053" cy="24990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40053" cy="249903"/>
            </a:xfrm>
            <a:custGeom>
              <a:avLst/>
              <a:gdLst/>
              <a:ahLst/>
              <a:cxnLst/>
              <a:rect l="l" t="t" r="r" b="b"/>
              <a:pathLst>
                <a:path w="240053" h="249903">
                  <a:moveTo>
                    <a:pt x="120026" y="0"/>
                  </a:moveTo>
                  <a:lnTo>
                    <a:pt x="120026" y="0"/>
                  </a:lnTo>
                  <a:cubicBezTo>
                    <a:pt x="186315" y="0"/>
                    <a:pt x="240053" y="53738"/>
                    <a:pt x="240053" y="120026"/>
                  </a:cubicBezTo>
                  <a:lnTo>
                    <a:pt x="240053" y="129876"/>
                  </a:lnTo>
                  <a:cubicBezTo>
                    <a:pt x="240053" y="161709"/>
                    <a:pt x="227407" y="192238"/>
                    <a:pt x="204898" y="214748"/>
                  </a:cubicBezTo>
                  <a:cubicBezTo>
                    <a:pt x="182388" y="237257"/>
                    <a:pt x="151859" y="249903"/>
                    <a:pt x="120026" y="249903"/>
                  </a:cubicBezTo>
                  <a:lnTo>
                    <a:pt x="120026" y="249903"/>
                  </a:lnTo>
                  <a:cubicBezTo>
                    <a:pt x="88193" y="249903"/>
                    <a:pt x="57664" y="237257"/>
                    <a:pt x="35155" y="214748"/>
                  </a:cubicBezTo>
                  <a:cubicBezTo>
                    <a:pt x="12646" y="192238"/>
                    <a:pt x="0" y="161709"/>
                    <a:pt x="0" y="129876"/>
                  </a:cubicBezTo>
                  <a:lnTo>
                    <a:pt x="0" y="120026"/>
                  </a:lnTo>
                  <a:cubicBezTo>
                    <a:pt x="0" y="88193"/>
                    <a:pt x="12646" y="57664"/>
                    <a:pt x="35155" y="35155"/>
                  </a:cubicBezTo>
                  <a:cubicBezTo>
                    <a:pt x="57664" y="12646"/>
                    <a:pt x="88193" y="0"/>
                    <a:pt x="120026" y="0"/>
                  </a:cubicBezTo>
                  <a:close/>
                </a:path>
              </a:pathLst>
            </a:custGeom>
            <a:solidFill>
              <a:srgbClr val="F8DC6A"/>
            </a:solidFill>
            <a:ln w="38100" cap="rnd">
              <a:solidFill>
                <a:srgbClr val="002960"/>
              </a:solidFill>
              <a:prstDash val="solid"/>
              <a:round/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0" y="-57150"/>
              <a:ext cx="240053" cy="30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84"/>
                </a:lnSpc>
              </a:pPr>
              <a:r>
                <a:rPr lang="en-US" sz="2703" b="1" spc="-54">
                  <a:solidFill>
                    <a:srgbClr val="00296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224D">
                <a:alpha val="100000"/>
              </a:srgbClr>
            </a:gs>
            <a:gs pos="100000">
              <a:srgbClr val="134180">
                <a:alpha val="92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9477" y="-1366601"/>
            <a:ext cx="11363448" cy="11918330"/>
            <a:chOff x="0" y="0"/>
            <a:chExt cx="774958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74958" cy="812800"/>
            </a:xfrm>
            <a:custGeom>
              <a:avLst/>
              <a:gdLst/>
              <a:ahLst/>
              <a:cxnLst/>
              <a:rect l="l" t="t" r="r" b="b"/>
              <a:pathLst>
                <a:path w="774958" h="812800">
                  <a:moveTo>
                    <a:pt x="387479" y="0"/>
                  </a:moveTo>
                  <a:cubicBezTo>
                    <a:pt x="173480" y="0"/>
                    <a:pt x="0" y="181951"/>
                    <a:pt x="0" y="406400"/>
                  </a:cubicBezTo>
                  <a:cubicBezTo>
                    <a:pt x="0" y="630849"/>
                    <a:pt x="173480" y="812800"/>
                    <a:pt x="387479" y="812800"/>
                  </a:cubicBezTo>
                  <a:cubicBezTo>
                    <a:pt x="601478" y="812800"/>
                    <a:pt x="774958" y="630849"/>
                    <a:pt x="774958" y="406400"/>
                  </a:cubicBezTo>
                  <a:cubicBezTo>
                    <a:pt x="774958" y="181951"/>
                    <a:pt x="601478" y="0"/>
                    <a:pt x="38747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11D42">
                    <a:alpha val="76000"/>
                  </a:srgbClr>
                </a:gs>
                <a:gs pos="100000">
                  <a:srgbClr val="1E4170">
                    <a:alpha val="99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2652" y="28575"/>
              <a:ext cx="629654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1894725" y="-503600"/>
            <a:ext cx="6576134" cy="1007200"/>
            <a:chOff x="0" y="0"/>
            <a:chExt cx="2653437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53437" cy="406400"/>
            </a:xfrm>
            <a:custGeom>
              <a:avLst/>
              <a:gdLst/>
              <a:ahLst/>
              <a:cxnLst/>
              <a:rect l="l" t="t" r="r" b="b"/>
              <a:pathLst>
                <a:path w="2653437" h="406400">
                  <a:moveTo>
                    <a:pt x="2450237" y="0"/>
                  </a:moveTo>
                  <a:cubicBezTo>
                    <a:pt x="2562461" y="0"/>
                    <a:pt x="2653437" y="90976"/>
                    <a:pt x="2653437" y="203200"/>
                  </a:cubicBezTo>
                  <a:cubicBezTo>
                    <a:pt x="2653437" y="315424"/>
                    <a:pt x="2562461" y="406400"/>
                    <a:pt x="24502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6534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10723212" y="9783400"/>
            <a:ext cx="7747647" cy="1007200"/>
            <a:chOff x="0" y="0"/>
            <a:chExt cx="3126137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26137" cy="406400"/>
            </a:xfrm>
            <a:custGeom>
              <a:avLst/>
              <a:gdLst/>
              <a:ahLst/>
              <a:cxnLst/>
              <a:rect l="l" t="t" r="r" b="b"/>
              <a:pathLst>
                <a:path w="3126137" h="406400">
                  <a:moveTo>
                    <a:pt x="2922937" y="0"/>
                  </a:moveTo>
                  <a:cubicBezTo>
                    <a:pt x="3035161" y="0"/>
                    <a:pt x="3126137" y="90976"/>
                    <a:pt x="3126137" y="203200"/>
                  </a:cubicBezTo>
                  <a:cubicBezTo>
                    <a:pt x="3126137" y="315424"/>
                    <a:pt x="3035161" y="406400"/>
                    <a:pt x="29229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1261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144727" y="746628"/>
            <a:ext cx="5998545" cy="1253884"/>
            <a:chOff x="0" y="0"/>
            <a:chExt cx="7998060" cy="1671845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7998060" cy="1671845"/>
              <a:chOff x="0" y="0"/>
              <a:chExt cx="2144840" cy="448339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2144840" cy="448339"/>
              </a:xfrm>
              <a:custGeom>
                <a:avLst/>
                <a:gdLst/>
                <a:ahLst/>
                <a:cxnLst/>
                <a:rect l="l" t="t" r="r" b="b"/>
                <a:pathLst>
                  <a:path w="2144840" h="448339">
                    <a:moveTo>
                      <a:pt x="1941640" y="0"/>
                    </a:moveTo>
                    <a:cubicBezTo>
                      <a:pt x="2053864" y="0"/>
                      <a:pt x="2144840" y="100364"/>
                      <a:pt x="2144840" y="224169"/>
                    </a:cubicBezTo>
                    <a:cubicBezTo>
                      <a:pt x="2144840" y="347975"/>
                      <a:pt x="2053864" y="448339"/>
                      <a:pt x="1941640" y="448339"/>
                    </a:cubicBezTo>
                    <a:lnTo>
                      <a:pt x="203200" y="448339"/>
                    </a:lnTo>
                    <a:cubicBezTo>
                      <a:pt x="90976" y="448339"/>
                      <a:pt x="0" y="347975"/>
                      <a:pt x="0" y="224169"/>
                    </a:cubicBezTo>
                    <a:cubicBezTo>
                      <a:pt x="0" y="100364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FFD118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2144840" cy="48643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464093" y="-100130"/>
              <a:ext cx="7069873" cy="17197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809"/>
                </a:lnSpc>
              </a:pPr>
              <a:r>
                <a:rPr lang="en-US" sz="7721">
                  <a:solidFill>
                    <a:srgbClr val="002960"/>
                  </a:solidFill>
                  <a:latin typeface="League Gothic"/>
                  <a:ea typeface="League Gothic"/>
                  <a:cs typeface="League Gothic"/>
                  <a:sym typeface="League Gothic"/>
                </a:rPr>
                <a:t>TEAM 13 - MERAUKE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295833" y="2348026"/>
            <a:ext cx="1637218" cy="163721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25956" tIns="25956" rIns="25956" bIns="25956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295833" y="2338909"/>
            <a:ext cx="1637218" cy="1656965"/>
            <a:chOff x="0" y="0"/>
            <a:chExt cx="812800" cy="82260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22604"/>
            </a:xfrm>
            <a:custGeom>
              <a:avLst/>
              <a:gdLst/>
              <a:ahLst/>
              <a:cxnLst/>
              <a:rect l="l" t="t" r="r" b="b"/>
              <a:pathLst>
                <a:path w="812800" h="822604">
                  <a:moveTo>
                    <a:pt x="406400" y="0"/>
                  </a:moveTo>
                  <a:cubicBezTo>
                    <a:pt x="181951" y="0"/>
                    <a:pt x="0" y="184146"/>
                    <a:pt x="0" y="411302"/>
                  </a:cubicBezTo>
                  <a:cubicBezTo>
                    <a:pt x="0" y="638458"/>
                    <a:pt x="181951" y="822604"/>
                    <a:pt x="406400" y="822604"/>
                  </a:cubicBezTo>
                  <a:cubicBezTo>
                    <a:pt x="630849" y="822604"/>
                    <a:pt x="812800" y="638458"/>
                    <a:pt x="812800" y="411302"/>
                  </a:cubicBezTo>
                  <a:cubicBezTo>
                    <a:pt x="812800" y="184146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603" r="-603"/>
              </a:stretch>
            </a:blipFill>
          </p:spPr>
        </p:sp>
      </p:grpSp>
      <p:grpSp>
        <p:nvGrpSpPr>
          <p:cNvPr id="21" name="Group 21"/>
          <p:cNvGrpSpPr/>
          <p:nvPr/>
        </p:nvGrpSpPr>
        <p:grpSpPr>
          <a:xfrm>
            <a:off x="7239008" y="2291694"/>
            <a:ext cx="1584219" cy="1584219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25116" tIns="25116" rIns="25116" bIns="25116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239008" y="2291694"/>
            <a:ext cx="1584219" cy="1584219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7594" t="-15188" r="-7594"/>
              </a:stretch>
            </a:blipFill>
          </p:spPr>
        </p:sp>
      </p:grpSp>
      <p:grpSp>
        <p:nvGrpSpPr>
          <p:cNvPr id="26" name="Group 26"/>
          <p:cNvGrpSpPr/>
          <p:nvPr/>
        </p:nvGrpSpPr>
        <p:grpSpPr>
          <a:xfrm>
            <a:off x="9820993" y="2342530"/>
            <a:ext cx="1618377" cy="1582755"/>
            <a:chOff x="0" y="0"/>
            <a:chExt cx="831094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31094" cy="812800"/>
            </a:xfrm>
            <a:custGeom>
              <a:avLst/>
              <a:gdLst/>
              <a:ahLst/>
              <a:cxnLst/>
              <a:rect l="l" t="t" r="r" b="b"/>
              <a:pathLst>
                <a:path w="831094" h="812800">
                  <a:moveTo>
                    <a:pt x="415547" y="0"/>
                  </a:moveTo>
                  <a:cubicBezTo>
                    <a:pt x="186047" y="0"/>
                    <a:pt x="0" y="181951"/>
                    <a:pt x="0" y="406400"/>
                  </a:cubicBezTo>
                  <a:cubicBezTo>
                    <a:pt x="0" y="630849"/>
                    <a:pt x="186047" y="812800"/>
                    <a:pt x="415547" y="812800"/>
                  </a:cubicBezTo>
                  <a:cubicBezTo>
                    <a:pt x="645047" y="812800"/>
                    <a:pt x="831094" y="630849"/>
                    <a:pt x="831094" y="406400"/>
                  </a:cubicBezTo>
                  <a:cubicBezTo>
                    <a:pt x="831094" y="181951"/>
                    <a:pt x="645047" y="0"/>
                    <a:pt x="41554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7915" y="28575"/>
              <a:ext cx="675264" cy="708025"/>
            </a:xfrm>
            <a:prstGeom prst="rect">
              <a:avLst/>
            </a:prstGeom>
          </p:spPr>
          <p:txBody>
            <a:bodyPr lIns="25093" tIns="25093" rIns="25093" bIns="25093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820993" y="2351344"/>
            <a:ext cx="1618377" cy="1582755"/>
            <a:chOff x="0" y="0"/>
            <a:chExt cx="831094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31094" cy="812800"/>
            </a:xfrm>
            <a:custGeom>
              <a:avLst/>
              <a:gdLst/>
              <a:ahLst/>
              <a:cxnLst/>
              <a:rect l="l" t="t" r="r" b="b"/>
              <a:pathLst>
                <a:path w="831094" h="812800">
                  <a:moveTo>
                    <a:pt x="415547" y="0"/>
                  </a:moveTo>
                  <a:cubicBezTo>
                    <a:pt x="186047" y="0"/>
                    <a:pt x="0" y="181951"/>
                    <a:pt x="0" y="406400"/>
                  </a:cubicBezTo>
                  <a:cubicBezTo>
                    <a:pt x="0" y="630849"/>
                    <a:pt x="186047" y="812800"/>
                    <a:pt x="415547" y="812800"/>
                  </a:cubicBezTo>
                  <a:cubicBezTo>
                    <a:pt x="645047" y="812800"/>
                    <a:pt x="831094" y="630849"/>
                    <a:pt x="831094" y="406400"/>
                  </a:cubicBezTo>
                  <a:cubicBezTo>
                    <a:pt x="831094" y="181951"/>
                    <a:pt x="645047" y="0"/>
                    <a:pt x="415547" y="0"/>
                  </a:cubicBezTo>
                  <a:close/>
                </a:path>
              </a:pathLst>
            </a:custGeom>
            <a:blipFill>
              <a:blip r:embed="rId4"/>
              <a:stretch>
                <a:fillRect t="-26827" b="-26827"/>
              </a:stretch>
            </a:blipFill>
          </p:spPr>
        </p:sp>
      </p:grpSp>
      <p:grpSp>
        <p:nvGrpSpPr>
          <p:cNvPr id="31" name="Group 31"/>
          <p:cNvGrpSpPr/>
          <p:nvPr/>
        </p:nvGrpSpPr>
        <p:grpSpPr>
          <a:xfrm>
            <a:off x="4586167" y="2288072"/>
            <a:ext cx="1575619" cy="1603355"/>
            <a:chOff x="0" y="0"/>
            <a:chExt cx="798739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798739" cy="812800"/>
            </a:xfrm>
            <a:custGeom>
              <a:avLst/>
              <a:gdLst/>
              <a:ahLst/>
              <a:cxnLst/>
              <a:rect l="l" t="t" r="r" b="b"/>
              <a:pathLst>
                <a:path w="798739" h="812800">
                  <a:moveTo>
                    <a:pt x="399370" y="0"/>
                  </a:moveTo>
                  <a:cubicBezTo>
                    <a:pt x="178804" y="0"/>
                    <a:pt x="0" y="181951"/>
                    <a:pt x="0" y="406400"/>
                  </a:cubicBezTo>
                  <a:cubicBezTo>
                    <a:pt x="0" y="630849"/>
                    <a:pt x="178804" y="812800"/>
                    <a:pt x="399370" y="812800"/>
                  </a:cubicBezTo>
                  <a:cubicBezTo>
                    <a:pt x="619935" y="812800"/>
                    <a:pt x="798739" y="630849"/>
                    <a:pt x="798739" y="406400"/>
                  </a:cubicBezTo>
                  <a:cubicBezTo>
                    <a:pt x="798739" y="181951"/>
                    <a:pt x="619935" y="0"/>
                    <a:pt x="39937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4882" y="28575"/>
              <a:ext cx="648976" cy="708025"/>
            </a:xfrm>
            <a:prstGeom prst="rect">
              <a:avLst/>
            </a:prstGeom>
          </p:spPr>
          <p:txBody>
            <a:bodyPr lIns="25022" tIns="25022" rIns="25022" bIns="25022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4583489" y="2288072"/>
            <a:ext cx="1578297" cy="1603355"/>
            <a:chOff x="0" y="0"/>
            <a:chExt cx="812800" cy="825705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25705"/>
            </a:xfrm>
            <a:custGeom>
              <a:avLst/>
              <a:gdLst/>
              <a:ahLst/>
              <a:cxnLst/>
              <a:rect l="l" t="t" r="r" b="b"/>
              <a:pathLst>
                <a:path w="812800" h="825705">
                  <a:moveTo>
                    <a:pt x="406400" y="0"/>
                  </a:moveTo>
                  <a:cubicBezTo>
                    <a:pt x="181951" y="0"/>
                    <a:pt x="0" y="184840"/>
                    <a:pt x="0" y="412852"/>
                  </a:cubicBezTo>
                  <a:cubicBezTo>
                    <a:pt x="0" y="640864"/>
                    <a:pt x="181951" y="825705"/>
                    <a:pt x="406400" y="825705"/>
                  </a:cubicBezTo>
                  <a:cubicBezTo>
                    <a:pt x="630849" y="825705"/>
                    <a:pt x="812800" y="640864"/>
                    <a:pt x="812800" y="412852"/>
                  </a:cubicBezTo>
                  <a:cubicBezTo>
                    <a:pt x="812800" y="184840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t="-21983" b="-21983"/>
              </a:stretch>
            </a:blipFill>
          </p:spPr>
        </p:sp>
      </p:grpSp>
      <p:grpSp>
        <p:nvGrpSpPr>
          <p:cNvPr id="36" name="Group 36"/>
          <p:cNvGrpSpPr/>
          <p:nvPr/>
        </p:nvGrpSpPr>
        <p:grpSpPr>
          <a:xfrm>
            <a:off x="13465046" y="4775506"/>
            <a:ext cx="1686512" cy="1686512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27762" tIns="27762" rIns="27762" bIns="27762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419645" y="4714520"/>
            <a:ext cx="1751075" cy="1772196"/>
            <a:chOff x="0" y="0"/>
            <a:chExt cx="812800" cy="82260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22604"/>
            </a:xfrm>
            <a:custGeom>
              <a:avLst/>
              <a:gdLst/>
              <a:ahLst/>
              <a:cxnLst/>
              <a:rect l="l" t="t" r="r" b="b"/>
              <a:pathLst>
                <a:path w="812800" h="822604">
                  <a:moveTo>
                    <a:pt x="406400" y="0"/>
                  </a:moveTo>
                  <a:cubicBezTo>
                    <a:pt x="181951" y="0"/>
                    <a:pt x="0" y="184146"/>
                    <a:pt x="0" y="411302"/>
                  </a:cubicBezTo>
                  <a:cubicBezTo>
                    <a:pt x="0" y="638458"/>
                    <a:pt x="181951" y="822604"/>
                    <a:pt x="406400" y="822604"/>
                  </a:cubicBezTo>
                  <a:cubicBezTo>
                    <a:pt x="630849" y="822604"/>
                    <a:pt x="812800" y="638458"/>
                    <a:pt x="812800" y="411302"/>
                  </a:cubicBezTo>
                  <a:cubicBezTo>
                    <a:pt x="812800" y="184146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102845" t="-37356" r="-86280" b="-52978"/>
              </a:stretch>
            </a:blipFill>
          </p:spPr>
        </p:sp>
      </p:grpSp>
      <p:grpSp>
        <p:nvGrpSpPr>
          <p:cNvPr id="41" name="Group 41"/>
          <p:cNvGrpSpPr/>
          <p:nvPr/>
        </p:nvGrpSpPr>
        <p:grpSpPr>
          <a:xfrm>
            <a:off x="8416129" y="4601736"/>
            <a:ext cx="1693899" cy="1693899"/>
            <a:chOff x="0" y="0"/>
            <a:chExt cx="812800" cy="8128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27883" tIns="27883" rIns="27883" bIns="27883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8416129" y="4576930"/>
            <a:ext cx="1700207" cy="1720714"/>
            <a:chOff x="0" y="0"/>
            <a:chExt cx="812800" cy="822604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812800" cy="822604"/>
            </a:xfrm>
            <a:custGeom>
              <a:avLst/>
              <a:gdLst/>
              <a:ahLst/>
              <a:cxnLst/>
              <a:rect l="l" t="t" r="r" b="b"/>
              <a:pathLst>
                <a:path w="812800" h="822604">
                  <a:moveTo>
                    <a:pt x="406400" y="0"/>
                  </a:moveTo>
                  <a:cubicBezTo>
                    <a:pt x="181951" y="0"/>
                    <a:pt x="0" y="184146"/>
                    <a:pt x="0" y="411302"/>
                  </a:cubicBezTo>
                  <a:cubicBezTo>
                    <a:pt x="0" y="638458"/>
                    <a:pt x="181951" y="822604"/>
                    <a:pt x="406400" y="822604"/>
                  </a:cubicBezTo>
                  <a:cubicBezTo>
                    <a:pt x="630849" y="822604"/>
                    <a:pt x="812800" y="638458"/>
                    <a:pt x="812800" y="411302"/>
                  </a:cubicBezTo>
                  <a:cubicBezTo>
                    <a:pt x="812800" y="184146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-54694" t="-205614" r="-37780" b="-32485"/>
              </a:stretch>
            </a:blipFill>
          </p:spPr>
        </p:sp>
      </p:grpSp>
      <p:grpSp>
        <p:nvGrpSpPr>
          <p:cNvPr id="46" name="Group 46"/>
          <p:cNvGrpSpPr/>
          <p:nvPr/>
        </p:nvGrpSpPr>
        <p:grpSpPr>
          <a:xfrm>
            <a:off x="10958632" y="4628903"/>
            <a:ext cx="1743763" cy="1743763"/>
            <a:chOff x="0" y="0"/>
            <a:chExt cx="812800" cy="812800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28704" tIns="28704" rIns="28704" bIns="28704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10931719" y="4537585"/>
            <a:ext cx="1813212" cy="1835082"/>
            <a:chOff x="0" y="0"/>
            <a:chExt cx="812800" cy="822604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812800" cy="822604"/>
            </a:xfrm>
            <a:custGeom>
              <a:avLst/>
              <a:gdLst/>
              <a:ahLst/>
              <a:cxnLst/>
              <a:rect l="l" t="t" r="r" b="b"/>
              <a:pathLst>
                <a:path w="812800" h="822604">
                  <a:moveTo>
                    <a:pt x="406400" y="0"/>
                  </a:moveTo>
                  <a:cubicBezTo>
                    <a:pt x="181951" y="0"/>
                    <a:pt x="0" y="184146"/>
                    <a:pt x="0" y="411302"/>
                  </a:cubicBezTo>
                  <a:cubicBezTo>
                    <a:pt x="0" y="638458"/>
                    <a:pt x="181951" y="822604"/>
                    <a:pt x="406400" y="822604"/>
                  </a:cubicBezTo>
                  <a:cubicBezTo>
                    <a:pt x="630849" y="822604"/>
                    <a:pt x="812800" y="638458"/>
                    <a:pt x="812800" y="411302"/>
                  </a:cubicBezTo>
                  <a:cubicBezTo>
                    <a:pt x="812800" y="184146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l="-17020" r="-18756" b="-34158"/>
              </a:stretch>
            </a:blipFill>
          </p:spPr>
        </p:sp>
      </p:grpSp>
      <p:grpSp>
        <p:nvGrpSpPr>
          <p:cNvPr id="51" name="Group 51"/>
          <p:cNvGrpSpPr/>
          <p:nvPr/>
        </p:nvGrpSpPr>
        <p:grpSpPr>
          <a:xfrm>
            <a:off x="5770265" y="4675655"/>
            <a:ext cx="1641726" cy="1641726"/>
            <a:chOff x="0" y="0"/>
            <a:chExt cx="812800" cy="81280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27024" tIns="27024" rIns="27024" bIns="27024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5773893" y="4622854"/>
            <a:ext cx="1704575" cy="1725135"/>
            <a:chOff x="0" y="0"/>
            <a:chExt cx="812800" cy="822604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12800" cy="822604"/>
            </a:xfrm>
            <a:custGeom>
              <a:avLst/>
              <a:gdLst/>
              <a:ahLst/>
              <a:cxnLst/>
              <a:rect l="l" t="t" r="r" b="b"/>
              <a:pathLst>
                <a:path w="812800" h="822604">
                  <a:moveTo>
                    <a:pt x="406400" y="0"/>
                  </a:moveTo>
                  <a:cubicBezTo>
                    <a:pt x="181951" y="0"/>
                    <a:pt x="0" y="184146"/>
                    <a:pt x="0" y="411302"/>
                  </a:cubicBezTo>
                  <a:cubicBezTo>
                    <a:pt x="0" y="638458"/>
                    <a:pt x="181951" y="822604"/>
                    <a:pt x="406400" y="822604"/>
                  </a:cubicBezTo>
                  <a:cubicBezTo>
                    <a:pt x="630849" y="822604"/>
                    <a:pt x="812800" y="638458"/>
                    <a:pt x="812800" y="411302"/>
                  </a:cubicBezTo>
                  <a:cubicBezTo>
                    <a:pt x="812800" y="184146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9"/>
              <a:stretch>
                <a:fillRect l="-22442" t="-49133" r="-35121" b="-84542"/>
              </a:stretch>
            </a:blipFill>
          </p:spPr>
        </p:sp>
      </p:grpSp>
      <p:grpSp>
        <p:nvGrpSpPr>
          <p:cNvPr id="56" name="Group 56"/>
          <p:cNvGrpSpPr/>
          <p:nvPr/>
        </p:nvGrpSpPr>
        <p:grpSpPr>
          <a:xfrm>
            <a:off x="3115189" y="4609878"/>
            <a:ext cx="1755003" cy="1785897"/>
            <a:chOff x="0" y="0"/>
            <a:chExt cx="798739" cy="8128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798739" cy="812800"/>
            </a:xfrm>
            <a:custGeom>
              <a:avLst/>
              <a:gdLst/>
              <a:ahLst/>
              <a:cxnLst/>
              <a:rect l="l" t="t" r="r" b="b"/>
              <a:pathLst>
                <a:path w="798739" h="812800">
                  <a:moveTo>
                    <a:pt x="399370" y="0"/>
                  </a:moveTo>
                  <a:cubicBezTo>
                    <a:pt x="178804" y="0"/>
                    <a:pt x="0" y="181951"/>
                    <a:pt x="0" y="406400"/>
                  </a:cubicBezTo>
                  <a:cubicBezTo>
                    <a:pt x="0" y="630849"/>
                    <a:pt x="178804" y="812800"/>
                    <a:pt x="399370" y="812800"/>
                  </a:cubicBezTo>
                  <a:cubicBezTo>
                    <a:pt x="619935" y="812800"/>
                    <a:pt x="798739" y="630849"/>
                    <a:pt x="798739" y="406400"/>
                  </a:cubicBezTo>
                  <a:cubicBezTo>
                    <a:pt x="798739" y="181951"/>
                    <a:pt x="619935" y="0"/>
                    <a:pt x="39937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74882" y="28575"/>
              <a:ext cx="648976" cy="708025"/>
            </a:xfrm>
            <a:prstGeom prst="rect">
              <a:avLst/>
            </a:prstGeom>
          </p:spPr>
          <p:txBody>
            <a:bodyPr lIns="28946" tIns="28946" rIns="28946" bIns="28946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3115189" y="4609878"/>
            <a:ext cx="1774019" cy="1795416"/>
            <a:chOff x="0" y="0"/>
            <a:chExt cx="812800" cy="822604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2800" cy="822604"/>
            </a:xfrm>
            <a:custGeom>
              <a:avLst/>
              <a:gdLst/>
              <a:ahLst/>
              <a:cxnLst/>
              <a:rect l="l" t="t" r="r" b="b"/>
              <a:pathLst>
                <a:path w="812800" h="822604">
                  <a:moveTo>
                    <a:pt x="406400" y="0"/>
                  </a:moveTo>
                  <a:cubicBezTo>
                    <a:pt x="181951" y="0"/>
                    <a:pt x="0" y="184146"/>
                    <a:pt x="0" y="411302"/>
                  </a:cubicBezTo>
                  <a:cubicBezTo>
                    <a:pt x="0" y="638458"/>
                    <a:pt x="181951" y="822604"/>
                    <a:pt x="406400" y="822604"/>
                  </a:cubicBezTo>
                  <a:cubicBezTo>
                    <a:pt x="630849" y="822604"/>
                    <a:pt x="812800" y="638458"/>
                    <a:pt x="812800" y="411302"/>
                  </a:cubicBezTo>
                  <a:cubicBezTo>
                    <a:pt x="812800" y="184146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10"/>
              <a:stretch>
                <a:fillRect t="-5056" b="-43426"/>
              </a:stretch>
            </a:blipFill>
          </p:spPr>
        </p:sp>
      </p:grpSp>
      <p:grpSp>
        <p:nvGrpSpPr>
          <p:cNvPr id="61" name="Group 61"/>
          <p:cNvGrpSpPr/>
          <p:nvPr/>
        </p:nvGrpSpPr>
        <p:grpSpPr>
          <a:xfrm>
            <a:off x="12062292" y="7292791"/>
            <a:ext cx="1600560" cy="1628736"/>
            <a:chOff x="0" y="0"/>
            <a:chExt cx="798739" cy="81280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798739" cy="812800"/>
            </a:xfrm>
            <a:custGeom>
              <a:avLst/>
              <a:gdLst/>
              <a:ahLst/>
              <a:cxnLst/>
              <a:rect l="l" t="t" r="r" b="b"/>
              <a:pathLst>
                <a:path w="798739" h="812800">
                  <a:moveTo>
                    <a:pt x="399370" y="0"/>
                  </a:moveTo>
                  <a:cubicBezTo>
                    <a:pt x="178804" y="0"/>
                    <a:pt x="0" y="181951"/>
                    <a:pt x="0" y="406400"/>
                  </a:cubicBezTo>
                  <a:cubicBezTo>
                    <a:pt x="0" y="630849"/>
                    <a:pt x="178804" y="812800"/>
                    <a:pt x="399370" y="812800"/>
                  </a:cubicBezTo>
                  <a:cubicBezTo>
                    <a:pt x="619935" y="812800"/>
                    <a:pt x="798739" y="630849"/>
                    <a:pt x="798739" y="406400"/>
                  </a:cubicBezTo>
                  <a:cubicBezTo>
                    <a:pt x="798739" y="181951"/>
                    <a:pt x="619935" y="0"/>
                    <a:pt x="39937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3" name="TextBox 63"/>
            <p:cNvSpPr txBox="1"/>
            <p:nvPr/>
          </p:nvSpPr>
          <p:spPr>
            <a:xfrm>
              <a:off x="74882" y="28575"/>
              <a:ext cx="648976" cy="708025"/>
            </a:xfrm>
            <a:prstGeom prst="rect">
              <a:avLst/>
            </a:prstGeom>
          </p:spPr>
          <p:txBody>
            <a:bodyPr lIns="25418" tIns="25418" rIns="25418" bIns="25418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12062292" y="7295849"/>
            <a:ext cx="1603281" cy="1622619"/>
            <a:chOff x="0" y="0"/>
            <a:chExt cx="812800" cy="822604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812800" cy="822604"/>
            </a:xfrm>
            <a:custGeom>
              <a:avLst/>
              <a:gdLst/>
              <a:ahLst/>
              <a:cxnLst/>
              <a:rect l="l" t="t" r="r" b="b"/>
              <a:pathLst>
                <a:path w="812800" h="822604">
                  <a:moveTo>
                    <a:pt x="406400" y="0"/>
                  </a:moveTo>
                  <a:cubicBezTo>
                    <a:pt x="181951" y="0"/>
                    <a:pt x="0" y="184146"/>
                    <a:pt x="0" y="411302"/>
                  </a:cubicBezTo>
                  <a:cubicBezTo>
                    <a:pt x="0" y="638458"/>
                    <a:pt x="181951" y="822604"/>
                    <a:pt x="406400" y="822604"/>
                  </a:cubicBezTo>
                  <a:cubicBezTo>
                    <a:pt x="630849" y="822604"/>
                    <a:pt x="812800" y="638458"/>
                    <a:pt x="812800" y="411302"/>
                  </a:cubicBezTo>
                  <a:cubicBezTo>
                    <a:pt x="812800" y="184146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11"/>
              <a:stretch>
                <a:fillRect l="-49864" t="-62673" r="-68783"/>
              </a:stretch>
            </a:blipFill>
          </p:spPr>
        </p:sp>
      </p:grpSp>
      <p:grpSp>
        <p:nvGrpSpPr>
          <p:cNvPr id="66" name="Group 66"/>
          <p:cNvGrpSpPr/>
          <p:nvPr/>
        </p:nvGrpSpPr>
        <p:grpSpPr>
          <a:xfrm>
            <a:off x="6988571" y="7181234"/>
            <a:ext cx="1690696" cy="1720459"/>
            <a:chOff x="0" y="0"/>
            <a:chExt cx="798739" cy="812800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798739" cy="812800"/>
            </a:xfrm>
            <a:custGeom>
              <a:avLst/>
              <a:gdLst/>
              <a:ahLst/>
              <a:cxnLst/>
              <a:rect l="l" t="t" r="r" b="b"/>
              <a:pathLst>
                <a:path w="798739" h="812800">
                  <a:moveTo>
                    <a:pt x="399370" y="0"/>
                  </a:moveTo>
                  <a:cubicBezTo>
                    <a:pt x="178804" y="0"/>
                    <a:pt x="0" y="181951"/>
                    <a:pt x="0" y="406400"/>
                  </a:cubicBezTo>
                  <a:cubicBezTo>
                    <a:pt x="0" y="630849"/>
                    <a:pt x="178804" y="812800"/>
                    <a:pt x="399370" y="812800"/>
                  </a:cubicBezTo>
                  <a:cubicBezTo>
                    <a:pt x="619935" y="812800"/>
                    <a:pt x="798739" y="630849"/>
                    <a:pt x="798739" y="406400"/>
                  </a:cubicBezTo>
                  <a:cubicBezTo>
                    <a:pt x="798739" y="181951"/>
                    <a:pt x="619935" y="0"/>
                    <a:pt x="39937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8" name="TextBox 68"/>
            <p:cNvSpPr txBox="1"/>
            <p:nvPr/>
          </p:nvSpPr>
          <p:spPr>
            <a:xfrm>
              <a:off x="74882" y="28575"/>
              <a:ext cx="648976" cy="708025"/>
            </a:xfrm>
            <a:prstGeom prst="rect">
              <a:avLst/>
            </a:prstGeom>
          </p:spPr>
          <p:txBody>
            <a:bodyPr lIns="26850" tIns="26850" rIns="26850" bIns="2685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69" name="Group 69"/>
          <p:cNvGrpSpPr/>
          <p:nvPr/>
        </p:nvGrpSpPr>
        <p:grpSpPr>
          <a:xfrm>
            <a:off x="6988571" y="7164472"/>
            <a:ext cx="1690696" cy="1737220"/>
            <a:chOff x="0" y="0"/>
            <a:chExt cx="800574" cy="822604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00574" cy="822604"/>
            </a:xfrm>
            <a:custGeom>
              <a:avLst/>
              <a:gdLst/>
              <a:ahLst/>
              <a:cxnLst/>
              <a:rect l="l" t="t" r="r" b="b"/>
              <a:pathLst>
                <a:path w="800574" h="822604">
                  <a:moveTo>
                    <a:pt x="400287" y="0"/>
                  </a:moveTo>
                  <a:cubicBezTo>
                    <a:pt x="179215" y="0"/>
                    <a:pt x="0" y="184146"/>
                    <a:pt x="0" y="411302"/>
                  </a:cubicBezTo>
                  <a:cubicBezTo>
                    <a:pt x="0" y="638458"/>
                    <a:pt x="179215" y="822604"/>
                    <a:pt x="400287" y="822604"/>
                  </a:cubicBezTo>
                  <a:cubicBezTo>
                    <a:pt x="621359" y="822604"/>
                    <a:pt x="800574" y="638458"/>
                    <a:pt x="800574" y="411302"/>
                  </a:cubicBezTo>
                  <a:cubicBezTo>
                    <a:pt x="800574" y="184146"/>
                    <a:pt x="621359" y="0"/>
                    <a:pt x="400287" y="0"/>
                  </a:cubicBezTo>
                  <a:close/>
                </a:path>
              </a:pathLst>
            </a:custGeom>
            <a:blipFill>
              <a:blip r:embed="rId12"/>
              <a:stretch>
                <a:fillRect t="-12531" b="-12531"/>
              </a:stretch>
            </a:blipFill>
          </p:spPr>
        </p:sp>
      </p:grpSp>
      <p:grpSp>
        <p:nvGrpSpPr>
          <p:cNvPr id="71" name="Group 71"/>
          <p:cNvGrpSpPr/>
          <p:nvPr/>
        </p:nvGrpSpPr>
        <p:grpSpPr>
          <a:xfrm>
            <a:off x="9577022" y="7274080"/>
            <a:ext cx="1592331" cy="1592331"/>
            <a:chOff x="0" y="0"/>
            <a:chExt cx="812800" cy="812800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3" name="TextBox 7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26211" tIns="26211" rIns="26211" bIns="26211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74" name="Group 74"/>
          <p:cNvGrpSpPr/>
          <p:nvPr/>
        </p:nvGrpSpPr>
        <p:grpSpPr>
          <a:xfrm>
            <a:off x="9551501" y="7238658"/>
            <a:ext cx="1650483" cy="1679537"/>
            <a:chOff x="0" y="0"/>
            <a:chExt cx="798739" cy="812800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798739" cy="812800"/>
            </a:xfrm>
            <a:custGeom>
              <a:avLst/>
              <a:gdLst/>
              <a:ahLst/>
              <a:cxnLst/>
              <a:rect l="l" t="t" r="r" b="b"/>
              <a:pathLst>
                <a:path w="798739" h="812800">
                  <a:moveTo>
                    <a:pt x="399370" y="0"/>
                  </a:moveTo>
                  <a:cubicBezTo>
                    <a:pt x="178804" y="0"/>
                    <a:pt x="0" y="181951"/>
                    <a:pt x="0" y="406400"/>
                  </a:cubicBezTo>
                  <a:cubicBezTo>
                    <a:pt x="0" y="630849"/>
                    <a:pt x="178804" y="812800"/>
                    <a:pt x="399370" y="812800"/>
                  </a:cubicBezTo>
                  <a:cubicBezTo>
                    <a:pt x="619935" y="812800"/>
                    <a:pt x="798739" y="630849"/>
                    <a:pt x="798739" y="406400"/>
                  </a:cubicBezTo>
                  <a:cubicBezTo>
                    <a:pt x="798739" y="181951"/>
                    <a:pt x="619935" y="0"/>
                    <a:pt x="39937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6" name="TextBox 76"/>
            <p:cNvSpPr txBox="1"/>
            <p:nvPr/>
          </p:nvSpPr>
          <p:spPr>
            <a:xfrm>
              <a:off x="74882" y="28575"/>
              <a:ext cx="648976" cy="708025"/>
            </a:xfrm>
            <a:prstGeom prst="rect">
              <a:avLst/>
            </a:prstGeom>
          </p:spPr>
          <p:txBody>
            <a:bodyPr lIns="26211" tIns="26211" rIns="26211" bIns="26211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77" name="Group 77"/>
          <p:cNvGrpSpPr/>
          <p:nvPr/>
        </p:nvGrpSpPr>
        <p:grpSpPr>
          <a:xfrm>
            <a:off x="9553652" y="7244965"/>
            <a:ext cx="1653289" cy="1673230"/>
            <a:chOff x="0" y="0"/>
            <a:chExt cx="812800" cy="822604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812800" cy="822604"/>
            </a:xfrm>
            <a:custGeom>
              <a:avLst/>
              <a:gdLst/>
              <a:ahLst/>
              <a:cxnLst/>
              <a:rect l="l" t="t" r="r" b="b"/>
              <a:pathLst>
                <a:path w="812800" h="822604">
                  <a:moveTo>
                    <a:pt x="406400" y="0"/>
                  </a:moveTo>
                  <a:cubicBezTo>
                    <a:pt x="181951" y="0"/>
                    <a:pt x="0" y="184146"/>
                    <a:pt x="0" y="411302"/>
                  </a:cubicBezTo>
                  <a:cubicBezTo>
                    <a:pt x="0" y="638458"/>
                    <a:pt x="181951" y="822604"/>
                    <a:pt x="406400" y="822604"/>
                  </a:cubicBezTo>
                  <a:cubicBezTo>
                    <a:pt x="630849" y="822604"/>
                    <a:pt x="812800" y="638458"/>
                    <a:pt x="812800" y="411302"/>
                  </a:cubicBezTo>
                  <a:cubicBezTo>
                    <a:pt x="812800" y="184146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13"/>
              <a:stretch>
                <a:fillRect l="-35206" t="-136038" r="-35089" b="-63464"/>
              </a:stretch>
            </a:blipFill>
          </p:spPr>
        </p:sp>
      </p:grpSp>
      <p:grpSp>
        <p:nvGrpSpPr>
          <p:cNvPr id="79" name="Group 79"/>
          <p:cNvGrpSpPr/>
          <p:nvPr/>
        </p:nvGrpSpPr>
        <p:grpSpPr>
          <a:xfrm>
            <a:off x="4308682" y="7183912"/>
            <a:ext cx="1693235" cy="1700713"/>
            <a:chOff x="0" y="0"/>
            <a:chExt cx="812800" cy="816389"/>
          </a:xfrm>
        </p:grpSpPr>
        <p:sp>
          <p:nvSpPr>
            <p:cNvPr id="80" name="Freeform 80"/>
            <p:cNvSpPr/>
            <p:nvPr/>
          </p:nvSpPr>
          <p:spPr>
            <a:xfrm>
              <a:off x="0" y="0"/>
              <a:ext cx="812800" cy="816390"/>
            </a:xfrm>
            <a:custGeom>
              <a:avLst/>
              <a:gdLst/>
              <a:ahLst/>
              <a:cxnLst/>
              <a:rect l="l" t="t" r="r" b="b"/>
              <a:pathLst>
                <a:path w="812800" h="816390">
                  <a:moveTo>
                    <a:pt x="406400" y="0"/>
                  </a:moveTo>
                  <a:cubicBezTo>
                    <a:pt x="181951" y="0"/>
                    <a:pt x="0" y="182755"/>
                    <a:pt x="0" y="408195"/>
                  </a:cubicBezTo>
                  <a:cubicBezTo>
                    <a:pt x="0" y="633634"/>
                    <a:pt x="181951" y="816390"/>
                    <a:pt x="406400" y="816390"/>
                  </a:cubicBezTo>
                  <a:cubicBezTo>
                    <a:pt x="630849" y="816390"/>
                    <a:pt x="812800" y="633634"/>
                    <a:pt x="812800" y="408195"/>
                  </a:cubicBezTo>
                  <a:cubicBezTo>
                    <a:pt x="812800" y="182755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1" name="TextBox 81"/>
            <p:cNvSpPr txBox="1"/>
            <p:nvPr/>
          </p:nvSpPr>
          <p:spPr>
            <a:xfrm>
              <a:off x="76200" y="28912"/>
              <a:ext cx="660400" cy="710941"/>
            </a:xfrm>
            <a:prstGeom prst="rect">
              <a:avLst/>
            </a:prstGeom>
          </p:spPr>
          <p:txBody>
            <a:bodyPr lIns="27872" tIns="27872" rIns="27872" bIns="27872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2" name="Group 82"/>
          <p:cNvGrpSpPr/>
          <p:nvPr/>
        </p:nvGrpSpPr>
        <p:grpSpPr>
          <a:xfrm>
            <a:off x="4308682" y="7159842"/>
            <a:ext cx="1708202" cy="1728806"/>
            <a:chOff x="0" y="0"/>
            <a:chExt cx="812800" cy="822604"/>
          </a:xfrm>
        </p:grpSpPr>
        <p:sp>
          <p:nvSpPr>
            <p:cNvPr id="83" name="Freeform 83"/>
            <p:cNvSpPr/>
            <p:nvPr/>
          </p:nvSpPr>
          <p:spPr>
            <a:xfrm>
              <a:off x="0" y="0"/>
              <a:ext cx="812800" cy="822604"/>
            </a:xfrm>
            <a:custGeom>
              <a:avLst/>
              <a:gdLst/>
              <a:ahLst/>
              <a:cxnLst/>
              <a:rect l="l" t="t" r="r" b="b"/>
              <a:pathLst>
                <a:path w="812800" h="822604">
                  <a:moveTo>
                    <a:pt x="406400" y="0"/>
                  </a:moveTo>
                  <a:cubicBezTo>
                    <a:pt x="181951" y="0"/>
                    <a:pt x="0" y="184146"/>
                    <a:pt x="0" y="411302"/>
                  </a:cubicBezTo>
                  <a:cubicBezTo>
                    <a:pt x="0" y="638458"/>
                    <a:pt x="181951" y="822604"/>
                    <a:pt x="406400" y="822604"/>
                  </a:cubicBezTo>
                  <a:cubicBezTo>
                    <a:pt x="630849" y="822604"/>
                    <a:pt x="812800" y="638458"/>
                    <a:pt x="812800" y="411302"/>
                  </a:cubicBezTo>
                  <a:cubicBezTo>
                    <a:pt x="812800" y="184146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14"/>
              <a:stretch>
                <a:fillRect t="-8213" b="-23530"/>
              </a:stretch>
            </a:blipFill>
          </p:spPr>
        </p:sp>
      </p:grpSp>
      <p:sp>
        <p:nvSpPr>
          <p:cNvPr id="84" name="Freeform 84"/>
          <p:cNvSpPr/>
          <p:nvPr/>
        </p:nvSpPr>
        <p:spPr>
          <a:xfrm>
            <a:off x="816486" y="853529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</p:sp>
      <p:grpSp>
        <p:nvGrpSpPr>
          <p:cNvPr id="85" name="Group 85"/>
          <p:cNvGrpSpPr/>
          <p:nvPr/>
        </p:nvGrpSpPr>
        <p:grpSpPr>
          <a:xfrm>
            <a:off x="16572635" y="178802"/>
            <a:ext cx="1373330" cy="1373330"/>
            <a:chOff x="0" y="0"/>
            <a:chExt cx="812800" cy="812800"/>
          </a:xfrm>
        </p:grpSpPr>
        <p:sp>
          <p:nvSpPr>
            <p:cNvPr id="86" name="Freeform 8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87" name="TextBox 8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8" name="Group 88"/>
          <p:cNvGrpSpPr/>
          <p:nvPr/>
        </p:nvGrpSpPr>
        <p:grpSpPr>
          <a:xfrm>
            <a:off x="16572635" y="1028700"/>
            <a:ext cx="686665" cy="686665"/>
            <a:chOff x="0" y="0"/>
            <a:chExt cx="812800" cy="812800"/>
          </a:xfrm>
        </p:grpSpPr>
        <p:sp>
          <p:nvSpPr>
            <p:cNvPr id="89" name="Freeform 8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0" name="TextBox 9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91" name="TextBox 91"/>
          <p:cNvSpPr txBox="1"/>
          <p:nvPr/>
        </p:nvSpPr>
        <p:spPr>
          <a:xfrm>
            <a:off x="12313171" y="3970807"/>
            <a:ext cx="1619881" cy="509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18"/>
              </a:lnSpc>
            </a:pPr>
            <a:r>
              <a:rPr lang="en-US" sz="1441" spc="-2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Husein Yarid Zidane</a:t>
            </a:r>
          </a:p>
          <a:p>
            <a:pPr algn="ctr">
              <a:lnSpc>
                <a:spcPts val="2018"/>
              </a:lnSpc>
              <a:spcBef>
                <a:spcPct val="0"/>
              </a:spcBef>
            </a:pPr>
            <a:r>
              <a:rPr lang="en-US" sz="1441" spc="-28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Cleaning</a:t>
            </a:r>
          </a:p>
        </p:txBody>
      </p:sp>
      <p:sp>
        <p:nvSpPr>
          <p:cNvPr id="92" name="TextBox 92"/>
          <p:cNvSpPr txBox="1"/>
          <p:nvPr/>
        </p:nvSpPr>
        <p:spPr>
          <a:xfrm>
            <a:off x="7229353" y="3927630"/>
            <a:ext cx="1575158" cy="484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3"/>
              </a:lnSpc>
              <a:spcBef>
                <a:spcPct val="0"/>
              </a:spcBef>
            </a:pPr>
            <a:r>
              <a:rPr lang="en-US" sz="1395" spc="-27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Dheo Laurenz Purba </a:t>
            </a:r>
            <a:r>
              <a:rPr lang="en-US" sz="1395" spc="-27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Cleaning</a:t>
            </a:r>
          </a:p>
        </p:txBody>
      </p:sp>
      <p:sp>
        <p:nvSpPr>
          <p:cNvPr id="93" name="TextBox 93"/>
          <p:cNvSpPr txBox="1"/>
          <p:nvPr/>
        </p:nvSpPr>
        <p:spPr>
          <a:xfrm>
            <a:off x="9820993" y="3996018"/>
            <a:ext cx="1625336" cy="484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1"/>
              </a:lnSpc>
            </a:pPr>
            <a:r>
              <a:rPr lang="en-US" sz="1393" spc="-27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Serlinda Mareta Putri</a:t>
            </a:r>
          </a:p>
          <a:p>
            <a:pPr algn="ctr">
              <a:lnSpc>
                <a:spcPts val="1951"/>
              </a:lnSpc>
              <a:spcBef>
                <a:spcPct val="0"/>
              </a:spcBef>
            </a:pPr>
            <a:r>
              <a:rPr lang="en-US" sz="1393" spc="-27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Cleaning</a:t>
            </a:r>
          </a:p>
        </p:txBody>
      </p:sp>
      <p:sp>
        <p:nvSpPr>
          <p:cNvPr id="94" name="TextBox 94"/>
          <p:cNvSpPr txBox="1"/>
          <p:nvPr/>
        </p:nvSpPr>
        <p:spPr>
          <a:xfrm>
            <a:off x="4783626" y="3942844"/>
            <a:ext cx="1117006" cy="483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45"/>
              </a:lnSpc>
            </a:pPr>
            <a:r>
              <a:rPr lang="en-US" sz="1389" spc="-27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Siti Nurjanah</a:t>
            </a:r>
          </a:p>
          <a:p>
            <a:pPr algn="ctr">
              <a:lnSpc>
                <a:spcPts val="1945"/>
              </a:lnSpc>
              <a:spcBef>
                <a:spcPct val="0"/>
              </a:spcBef>
            </a:pPr>
            <a:r>
              <a:rPr lang="en-US" sz="1389" spc="-27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Cleaning</a:t>
            </a:r>
          </a:p>
        </p:txBody>
      </p:sp>
      <p:sp>
        <p:nvSpPr>
          <p:cNvPr id="95" name="TextBox 95"/>
          <p:cNvSpPr txBox="1"/>
          <p:nvPr/>
        </p:nvSpPr>
        <p:spPr>
          <a:xfrm>
            <a:off x="13505072" y="6569799"/>
            <a:ext cx="1677720" cy="532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8"/>
              </a:lnSpc>
            </a:pPr>
            <a:r>
              <a:rPr lang="en-US" sz="1542" spc="-3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Muhammad Rizky</a:t>
            </a:r>
          </a:p>
          <a:p>
            <a:pPr algn="ctr">
              <a:lnSpc>
                <a:spcPts val="2158"/>
              </a:lnSpc>
              <a:spcBef>
                <a:spcPct val="0"/>
              </a:spcBef>
            </a:pPr>
            <a:r>
              <a:rPr lang="en-US" sz="1542" spc="-30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Analysis</a:t>
            </a:r>
          </a:p>
        </p:txBody>
      </p:sp>
      <p:sp>
        <p:nvSpPr>
          <p:cNvPr id="96" name="TextBox 96"/>
          <p:cNvSpPr txBox="1"/>
          <p:nvPr/>
        </p:nvSpPr>
        <p:spPr>
          <a:xfrm>
            <a:off x="8442670" y="6421469"/>
            <a:ext cx="1640818" cy="525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8"/>
              </a:lnSpc>
            </a:pPr>
            <a:r>
              <a:rPr lang="en-US" sz="1548" spc="-3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Muh. Ryan Junaedi</a:t>
            </a:r>
          </a:p>
          <a:p>
            <a:pPr algn="ctr">
              <a:lnSpc>
                <a:spcPts val="2168"/>
              </a:lnSpc>
              <a:spcBef>
                <a:spcPct val="0"/>
              </a:spcBef>
            </a:pPr>
            <a:r>
              <a:rPr lang="en-US" sz="1548" spc="-30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Analysis</a:t>
            </a:r>
          </a:p>
        </p:txBody>
      </p:sp>
      <p:sp>
        <p:nvSpPr>
          <p:cNvPr id="97" name="TextBox 97"/>
          <p:cNvSpPr txBox="1"/>
          <p:nvPr/>
        </p:nvSpPr>
        <p:spPr>
          <a:xfrm>
            <a:off x="11226954" y="6477642"/>
            <a:ext cx="1250771" cy="528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78"/>
              </a:lnSpc>
            </a:pPr>
            <a:r>
              <a:rPr lang="en-US" sz="1556" spc="-31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Intan Nur Afwa</a:t>
            </a:r>
          </a:p>
          <a:p>
            <a:pPr algn="ctr">
              <a:lnSpc>
                <a:spcPts val="2178"/>
              </a:lnSpc>
              <a:spcBef>
                <a:spcPct val="0"/>
              </a:spcBef>
            </a:pPr>
            <a:r>
              <a:rPr lang="en-US" sz="1556" spc="-31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Analysis</a:t>
            </a:r>
          </a:p>
        </p:txBody>
      </p:sp>
      <p:sp>
        <p:nvSpPr>
          <p:cNvPr id="98" name="TextBox 98"/>
          <p:cNvSpPr txBox="1"/>
          <p:nvPr/>
        </p:nvSpPr>
        <p:spPr>
          <a:xfrm>
            <a:off x="5947994" y="6384816"/>
            <a:ext cx="1286269" cy="529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501" spc="-3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Zahra Maharani</a:t>
            </a:r>
          </a:p>
          <a:p>
            <a:pPr algn="ctr">
              <a:lnSpc>
                <a:spcPts val="2101"/>
              </a:lnSpc>
              <a:spcBef>
                <a:spcPct val="0"/>
              </a:spcBef>
            </a:pPr>
            <a:r>
              <a:rPr lang="en-US" sz="1501" spc="-30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Analysis</a:t>
            </a:r>
          </a:p>
        </p:txBody>
      </p:sp>
      <p:sp>
        <p:nvSpPr>
          <p:cNvPr id="99" name="TextBox 99"/>
          <p:cNvSpPr txBox="1"/>
          <p:nvPr/>
        </p:nvSpPr>
        <p:spPr>
          <a:xfrm>
            <a:off x="3106765" y="6514456"/>
            <a:ext cx="1771851" cy="515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3"/>
              </a:lnSpc>
            </a:pPr>
            <a:r>
              <a:rPr lang="en-US" sz="1495" spc="-2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Satria Akbar Priatama</a:t>
            </a:r>
          </a:p>
          <a:p>
            <a:pPr algn="ctr">
              <a:lnSpc>
                <a:spcPts val="2093"/>
              </a:lnSpc>
              <a:spcBef>
                <a:spcPct val="0"/>
              </a:spcBef>
            </a:pPr>
            <a:r>
              <a:rPr lang="en-US" sz="1495" spc="-29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Project Leader</a:t>
            </a:r>
          </a:p>
        </p:txBody>
      </p:sp>
      <p:sp>
        <p:nvSpPr>
          <p:cNvPr id="100" name="TextBox 100"/>
          <p:cNvSpPr txBox="1"/>
          <p:nvPr/>
        </p:nvSpPr>
        <p:spPr>
          <a:xfrm>
            <a:off x="12046736" y="9002437"/>
            <a:ext cx="1723382" cy="490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76"/>
              </a:lnSpc>
            </a:pPr>
            <a:r>
              <a:rPr lang="en-US" sz="1411" spc="-2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Sendi Ainur Rokhimah</a:t>
            </a:r>
          </a:p>
          <a:p>
            <a:pPr algn="ctr">
              <a:lnSpc>
                <a:spcPts val="1976"/>
              </a:lnSpc>
              <a:spcBef>
                <a:spcPct val="0"/>
              </a:spcBef>
            </a:pPr>
            <a:r>
              <a:rPr lang="en-US" sz="1411" spc="-28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Visualization</a:t>
            </a:r>
          </a:p>
        </p:txBody>
      </p:sp>
      <p:sp>
        <p:nvSpPr>
          <p:cNvPr id="101" name="TextBox 101"/>
          <p:cNvSpPr txBox="1"/>
          <p:nvPr/>
        </p:nvSpPr>
        <p:spPr>
          <a:xfrm>
            <a:off x="7082447" y="9214074"/>
            <a:ext cx="1428479" cy="253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88"/>
              </a:lnSpc>
              <a:spcBef>
                <a:spcPct val="0"/>
              </a:spcBef>
            </a:pPr>
            <a:r>
              <a:rPr lang="en-US" sz="1491" spc="-29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Visualization</a:t>
            </a:r>
          </a:p>
        </p:txBody>
      </p:sp>
      <p:sp>
        <p:nvSpPr>
          <p:cNvPr id="102" name="TextBox 102"/>
          <p:cNvSpPr txBox="1"/>
          <p:nvPr/>
        </p:nvSpPr>
        <p:spPr>
          <a:xfrm>
            <a:off x="6721734" y="8963092"/>
            <a:ext cx="2224369" cy="253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88"/>
              </a:lnSpc>
              <a:spcBef>
                <a:spcPct val="0"/>
              </a:spcBef>
            </a:pPr>
            <a:r>
              <a:rPr lang="en-US" sz="1491" spc="-2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Desi Daomara Sitanggang</a:t>
            </a:r>
          </a:p>
        </p:txBody>
      </p:sp>
      <p:sp>
        <p:nvSpPr>
          <p:cNvPr id="103" name="TextBox 103"/>
          <p:cNvSpPr txBox="1"/>
          <p:nvPr/>
        </p:nvSpPr>
        <p:spPr>
          <a:xfrm>
            <a:off x="9382293" y="8984413"/>
            <a:ext cx="1988899" cy="504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38"/>
              </a:lnSpc>
            </a:pPr>
            <a:r>
              <a:rPr lang="en-US" sz="1456" spc="-2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Jihan Fadhillah Chaniago</a:t>
            </a:r>
          </a:p>
          <a:p>
            <a:pPr algn="ctr">
              <a:lnSpc>
                <a:spcPts val="2038"/>
              </a:lnSpc>
              <a:spcBef>
                <a:spcPct val="0"/>
              </a:spcBef>
            </a:pPr>
            <a:r>
              <a:rPr lang="en-US" sz="1456" spc="-29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Visualization</a:t>
            </a:r>
          </a:p>
        </p:txBody>
      </p:sp>
      <p:sp>
        <p:nvSpPr>
          <p:cNvPr id="104" name="TextBox 104"/>
          <p:cNvSpPr txBox="1"/>
          <p:nvPr/>
        </p:nvSpPr>
        <p:spPr>
          <a:xfrm>
            <a:off x="4420087" y="8963765"/>
            <a:ext cx="1540740" cy="525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7"/>
              </a:lnSpc>
            </a:pPr>
            <a:r>
              <a:rPr lang="en-US" sz="1548" spc="-3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Marsa Sawaisabel</a:t>
            </a:r>
          </a:p>
          <a:p>
            <a:pPr algn="ctr">
              <a:lnSpc>
                <a:spcPts val="2167"/>
              </a:lnSpc>
              <a:spcBef>
                <a:spcPct val="0"/>
              </a:spcBef>
            </a:pPr>
            <a:r>
              <a:rPr lang="en-US" sz="1548" spc="-30">
                <a:solidFill>
                  <a:srgbClr val="FFD11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Visualization</a:t>
            </a:r>
          </a:p>
        </p:txBody>
      </p:sp>
    </p:spTree>
  </p:cSld>
  <p:clrMapOvr>
    <a:masterClrMapping/>
  </p:clrMapOvr>
  <p:transition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1D437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87232" y="3699950"/>
            <a:ext cx="3796824" cy="1443550"/>
            <a:chOff x="0" y="0"/>
            <a:chExt cx="5062432" cy="1924733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5062432" cy="1924733"/>
              <a:chOff x="0" y="0"/>
              <a:chExt cx="800175" cy="30422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00175" cy="304226"/>
              </a:xfrm>
              <a:custGeom>
                <a:avLst/>
                <a:gdLst/>
                <a:ahLst/>
                <a:cxnLst/>
                <a:rect l="l" t="t" r="r" b="b"/>
                <a:pathLst>
                  <a:path w="800175" h="304226">
                    <a:moveTo>
                      <a:pt x="44859" y="0"/>
                    </a:moveTo>
                    <a:lnTo>
                      <a:pt x="755316" y="0"/>
                    </a:lnTo>
                    <a:cubicBezTo>
                      <a:pt x="767213" y="0"/>
                      <a:pt x="778624" y="4726"/>
                      <a:pt x="787036" y="13139"/>
                    </a:cubicBezTo>
                    <a:cubicBezTo>
                      <a:pt x="795449" y="21552"/>
                      <a:pt x="800175" y="32962"/>
                      <a:pt x="800175" y="44859"/>
                    </a:cubicBezTo>
                    <a:lnTo>
                      <a:pt x="800175" y="259367"/>
                    </a:lnTo>
                    <a:cubicBezTo>
                      <a:pt x="800175" y="284142"/>
                      <a:pt x="780091" y="304226"/>
                      <a:pt x="755316" y="304226"/>
                    </a:cubicBezTo>
                    <a:lnTo>
                      <a:pt x="44859" y="304226"/>
                    </a:lnTo>
                    <a:cubicBezTo>
                      <a:pt x="20084" y="304226"/>
                      <a:pt x="0" y="284142"/>
                      <a:pt x="0" y="259367"/>
                    </a:cubicBezTo>
                    <a:lnTo>
                      <a:pt x="0" y="44859"/>
                    </a:lnTo>
                    <a:cubicBezTo>
                      <a:pt x="0" y="20084"/>
                      <a:pt x="20084" y="0"/>
                      <a:pt x="44859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66675"/>
                <a:ext cx="800175" cy="37090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282781" y="153626"/>
              <a:ext cx="4513958" cy="1496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spc="-60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Population &amp; Household Income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462899" y="7191837"/>
            <a:ext cx="2521157" cy="767754"/>
            <a:chOff x="0" y="0"/>
            <a:chExt cx="3361543" cy="1023673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3361543" cy="1023673"/>
              <a:chOff x="0" y="0"/>
              <a:chExt cx="531330" cy="161803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531330" cy="161803"/>
              </a:xfrm>
              <a:custGeom>
                <a:avLst/>
                <a:gdLst/>
                <a:ahLst/>
                <a:cxnLst/>
                <a:rect l="l" t="t" r="r" b="b"/>
                <a:pathLst>
                  <a:path w="531330" h="161803">
                    <a:moveTo>
                      <a:pt x="64486" y="0"/>
                    </a:moveTo>
                    <a:lnTo>
                      <a:pt x="466844" y="0"/>
                    </a:lnTo>
                    <a:cubicBezTo>
                      <a:pt x="483947" y="0"/>
                      <a:pt x="500349" y="6794"/>
                      <a:pt x="512443" y="18888"/>
                    </a:cubicBezTo>
                    <a:cubicBezTo>
                      <a:pt x="524536" y="30981"/>
                      <a:pt x="531330" y="47384"/>
                      <a:pt x="531330" y="64486"/>
                    </a:cubicBezTo>
                    <a:lnTo>
                      <a:pt x="531330" y="97317"/>
                    </a:lnTo>
                    <a:cubicBezTo>
                      <a:pt x="531330" y="114420"/>
                      <a:pt x="524536" y="130822"/>
                      <a:pt x="512443" y="142916"/>
                    </a:cubicBezTo>
                    <a:cubicBezTo>
                      <a:pt x="500349" y="155009"/>
                      <a:pt x="483947" y="161803"/>
                      <a:pt x="466844" y="161803"/>
                    </a:cubicBezTo>
                    <a:lnTo>
                      <a:pt x="64486" y="161803"/>
                    </a:lnTo>
                    <a:cubicBezTo>
                      <a:pt x="47384" y="161803"/>
                      <a:pt x="30981" y="155009"/>
                      <a:pt x="18888" y="142916"/>
                    </a:cubicBezTo>
                    <a:cubicBezTo>
                      <a:pt x="6794" y="130822"/>
                      <a:pt x="0" y="114420"/>
                      <a:pt x="0" y="97317"/>
                    </a:cubicBezTo>
                    <a:lnTo>
                      <a:pt x="0" y="64486"/>
                    </a:lnTo>
                    <a:cubicBezTo>
                      <a:pt x="0" y="47384"/>
                      <a:pt x="6794" y="30981"/>
                      <a:pt x="18888" y="18888"/>
                    </a:cubicBezTo>
                    <a:cubicBezTo>
                      <a:pt x="30981" y="6794"/>
                      <a:pt x="47384" y="0"/>
                      <a:pt x="64486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66675"/>
                <a:ext cx="531330" cy="22847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161784"/>
              <a:ext cx="3361543" cy="703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 b="1" spc="-59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Sales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81346" y="1762817"/>
            <a:ext cx="1373330" cy="137333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328505" y="1764865"/>
            <a:ext cx="1373330" cy="137333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68452" y="7849954"/>
            <a:ext cx="678354" cy="678354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6328505" y="7620415"/>
            <a:ext cx="678354" cy="6783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4002236" y="6795637"/>
            <a:ext cx="1077576" cy="844550"/>
          </a:xfrm>
          <a:custGeom>
            <a:avLst/>
            <a:gdLst/>
            <a:ahLst/>
            <a:cxnLst/>
            <a:rect l="l" t="t" r="r" b="b"/>
            <a:pathLst>
              <a:path w="1077576" h="844550">
                <a:moveTo>
                  <a:pt x="0" y="0"/>
                </a:moveTo>
                <a:lnTo>
                  <a:pt x="1077576" y="0"/>
                </a:lnTo>
                <a:lnTo>
                  <a:pt x="1077576" y="844550"/>
                </a:lnTo>
                <a:lnTo>
                  <a:pt x="0" y="8445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3001202" y="3403777"/>
            <a:ext cx="841410" cy="844577"/>
          </a:xfrm>
          <a:custGeom>
            <a:avLst/>
            <a:gdLst/>
            <a:ahLst/>
            <a:cxnLst/>
            <a:rect l="l" t="t" r="r" b="b"/>
            <a:pathLst>
              <a:path w="841410" h="844577">
                <a:moveTo>
                  <a:pt x="0" y="0"/>
                </a:moveTo>
                <a:lnTo>
                  <a:pt x="841410" y="0"/>
                </a:lnTo>
                <a:lnTo>
                  <a:pt x="841410" y="844577"/>
                </a:lnTo>
                <a:lnTo>
                  <a:pt x="0" y="8445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8124483" y="3515105"/>
            <a:ext cx="5152916" cy="1727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97"/>
              </a:lnSpc>
              <a:spcBef>
                <a:spcPct val="0"/>
              </a:spcBef>
            </a:pPr>
            <a:r>
              <a:rPr lang="en-US" sz="2497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Partnering with local supermarkets, distributors, or online shops to increase product recognition with </a:t>
            </a:r>
            <a:r>
              <a:rPr lang="en-US" sz="2497" spc="-49" dirty="0" err="1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consument</a:t>
            </a:r>
            <a:r>
              <a:rPr lang="en-US" sz="2497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behavior approaches.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127812" y="6757537"/>
            <a:ext cx="5149587" cy="172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99"/>
              </a:lnSpc>
              <a:spcBef>
                <a:spcPct val="0"/>
              </a:spcBef>
            </a:pPr>
            <a:r>
              <a:rPr lang="en-US" sz="2499" spc="-49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Top-performing salesman can receive bonuses, while lower performers get benefit for training and sharing sessions with high-revenue achievers.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034033" y="857250"/>
            <a:ext cx="6219935" cy="1526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60"/>
              </a:lnSpc>
            </a:pPr>
            <a:r>
              <a:rPr lang="en-US" sz="8900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RECOMMENDATIONS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6396721" y="3351468"/>
            <a:ext cx="861535" cy="896886"/>
            <a:chOff x="0" y="0"/>
            <a:chExt cx="240053" cy="24990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40053" cy="249903"/>
            </a:xfrm>
            <a:custGeom>
              <a:avLst/>
              <a:gdLst/>
              <a:ahLst/>
              <a:cxnLst/>
              <a:rect l="l" t="t" r="r" b="b"/>
              <a:pathLst>
                <a:path w="240053" h="249903">
                  <a:moveTo>
                    <a:pt x="120026" y="0"/>
                  </a:moveTo>
                  <a:lnTo>
                    <a:pt x="120026" y="0"/>
                  </a:lnTo>
                  <a:cubicBezTo>
                    <a:pt x="186315" y="0"/>
                    <a:pt x="240053" y="53738"/>
                    <a:pt x="240053" y="120026"/>
                  </a:cubicBezTo>
                  <a:lnTo>
                    <a:pt x="240053" y="129876"/>
                  </a:lnTo>
                  <a:cubicBezTo>
                    <a:pt x="240053" y="161709"/>
                    <a:pt x="227407" y="192238"/>
                    <a:pt x="204898" y="214748"/>
                  </a:cubicBezTo>
                  <a:cubicBezTo>
                    <a:pt x="182388" y="237257"/>
                    <a:pt x="151859" y="249903"/>
                    <a:pt x="120026" y="249903"/>
                  </a:cubicBezTo>
                  <a:lnTo>
                    <a:pt x="120026" y="249903"/>
                  </a:lnTo>
                  <a:cubicBezTo>
                    <a:pt x="88193" y="249903"/>
                    <a:pt x="57664" y="237257"/>
                    <a:pt x="35155" y="214748"/>
                  </a:cubicBezTo>
                  <a:cubicBezTo>
                    <a:pt x="12646" y="192238"/>
                    <a:pt x="0" y="161709"/>
                    <a:pt x="0" y="129876"/>
                  </a:cubicBezTo>
                  <a:lnTo>
                    <a:pt x="0" y="120026"/>
                  </a:lnTo>
                  <a:cubicBezTo>
                    <a:pt x="0" y="88193"/>
                    <a:pt x="12646" y="57664"/>
                    <a:pt x="35155" y="35155"/>
                  </a:cubicBezTo>
                  <a:cubicBezTo>
                    <a:pt x="57664" y="12646"/>
                    <a:pt x="88193" y="0"/>
                    <a:pt x="120026" y="0"/>
                  </a:cubicBezTo>
                  <a:close/>
                </a:path>
              </a:pathLst>
            </a:custGeom>
            <a:solidFill>
              <a:srgbClr val="F8DC6A"/>
            </a:solidFill>
            <a:ln w="38100" cap="rnd">
              <a:solidFill>
                <a:srgbClr val="002960"/>
              </a:solidFill>
              <a:prstDash val="solid"/>
              <a:round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0" y="-57150"/>
              <a:ext cx="240053" cy="30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84"/>
                </a:lnSpc>
              </a:pPr>
              <a:r>
                <a:rPr lang="en-US" sz="2703" b="1" spc="-54">
                  <a:solidFill>
                    <a:srgbClr val="00296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4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6396721" y="6953068"/>
            <a:ext cx="861535" cy="896886"/>
            <a:chOff x="0" y="0"/>
            <a:chExt cx="240053" cy="24990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40053" cy="249903"/>
            </a:xfrm>
            <a:custGeom>
              <a:avLst/>
              <a:gdLst/>
              <a:ahLst/>
              <a:cxnLst/>
              <a:rect l="l" t="t" r="r" b="b"/>
              <a:pathLst>
                <a:path w="240053" h="249903">
                  <a:moveTo>
                    <a:pt x="120026" y="0"/>
                  </a:moveTo>
                  <a:lnTo>
                    <a:pt x="120026" y="0"/>
                  </a:lnTo>
                  <a:cubicBezTo>
                    <a:pt x="186315" y="0"/>
                    <a:pt x="240053" y="53738"/>
                    <a:pt x="240053" y="120026"/>
                  </a:cubicBezTo>
                  <a:lnTo>
                    <a:pt x="240053" y="129876"/>
                  </a:lnTo>
                  <a:cubicBezTo>
                    <a:pt x="240053" y="161709"/>
                    <a:pt x="227407" y="192238"/>
                    <a:pt x="204898" y="214748"/>
                  </a:cubicBezTo>
                  <a:cubicBezTo>
                    <a:pt x="182388" y="237257"/>
                    <a:pt x="151859" y="249903"/>
                    <a:pt x="120026" y="249903"/>
                  </a:cubicBezTo>
                  <a:lnTo>
                    <a:pt x="120026" y="249903"/>
                  </a:lnTo>
                  <a:cubicBezTo>
                    <a:pt x="88193" y="249903"/>
                    <a:pt x="57664" y="237257"/>
                    <a:pt x="35155" y="214748"/>
                  </a:cubicBezTo>
                  <a:cubicBezTo>
                    <a:pt x="12646" y="192238"/>
                    <a:pt x="0" y="161709"/>
                    <a:pt x="0" y="129876"/>
                  </a:cubicBezTo>
                  <a:lnTo>
                    <a:pt x="0" y="120026"/>
                  </a:lnTo>
                  <a:cubicBezTo>
                    <a:pt x="0" y="88193"/>
                    <a:pt x="12646" y="57664"/>
                    <a:pt x="35155" y="35155"/>
                  </a:cubicBezTo>
                  <a:cubicBezTo>
                    <a:pt x="57664" y="12646"/>
                    <a:pt x="88193" y="0"/>
                    <a:pt x="120026" y="0"/>
                  </a:cubicBezTo>
                  <a:close/>
                </a:path>
              </a:pathLst>
            </a:custGeom>
            <a:solidFill>
              <a:srgbClr val="F8DC6A"/>
            </a:solidFill>
            <a:ln w="38100" cap="rnd">
              <a:solidFill>
                <a:srgbClr val="002960"/>
              </a:solidFill>
              <a:prstDash val="solid"/>
              <a:round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57150"/>
              <a:ext cx="240053" cy="30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84"/>
                </a:lnSpc>
              </a:pPr>
              <a:r>
                <a:rPr lang="en-US" sz="2703" b="1" spc="-54">
                  <a:solidFill>
                    <a:srgbClr val="00296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5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224D">
                <a:alpha val="100000"/>
              </a:srgbClr>
            </a:gs>
            <a:gs pos="100000">
              <a:srgbClr val="134180">
                <a:alpha val="92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36413" y="9783400"/>
            <a:ext cx="9648791" cy="1007200"/>
            <a:chOff x="0" y="0"/>
            <a:chExt cx="3893239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93239" cy="406400"/>
            </a:xfrm>
            <a:custGeom>
              <a:avLst/>
              <a:gdLst/>
              <a:ahLst/>
              <a:cxnLst/>
              <a:rect l="l" t="t" r="r" b="b"/>
              <a:pathLst>
                <a:path w="3893239" h="406400">
                  <a:moveTo>
                    <a:pt x="3690039" y="0"/>
                  </a:moveTo>
                  <a:cubicBezTo>
                    <a:pt x="3802263" y="0"/>
                    <a:pt x="3893239" y="90976"/>
                    <a:pt x="3893239" y="203200"/>
                  </a:cubicBezTo>
                  <a:cubicBezTo>
                    <a:pt x="3893239" y="315424"/>
                    <a:pt x="3802263" y="406400"/>
                    <a:pt x="369003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9323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0723212" y="9783400"/>
            <a:ext cx="7747647" cy="1007200"/>
            <a:chOff x="0" y="0"/>
            <a:chExt cx="3126137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26137" cy="406400"/>
            </a:xfrm>
            <a:custGeom>
              <a:avLst/>
              <a:gdLst/>
              <a:ahLst/>
              <a:cxnLst/>
              <a:rect l="l" t="t" r="r" b="b"/>
              <a:pathLst>
                <a:path w="3126137" h="406400">
                  <a:moveTo>
                    <a:pt x="2922937" y="0"/>
                  </a:moveTo>
                  <a:cubicBezTo>
                    <a:pt x="3035161" y="0"/>
                    <a:pt x="3126137" y="90976"/>
                    <a:pt x="3126137" y="203200"/>
                  </a:cubicBezTo>
                  <a:cubicBezTo>
                    <a:pt x="3126137" y="315424"/>
                    <a:pt x="3035161" y="406400"/>
                    <a:pt x="29229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1261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41850" y="5655593"/>
            <a:ext cx="1267621" cy="1267621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10642593">
            <a:off x="16428216" y="5671339"/>
            <a:ext cx="1267621" cy="126762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909471" y="4919062"/>
            <a:ext cx="626139" cy="626139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9979436">
            <a:off x="15751941" y="4919062"/>
            <a:ext cx="626139" cy="626139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3655690" y="1513196"/>
            <a:ext cx="10976621" cy="8570495"/>
            <a:chOff x="0" y="0"/>
            <a:chExt cx="1803619" cy="140825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803619" cy="1408257"/>
            </a:xfrm>
            <a:custGeom>
              <a:avLst/>
              <a:gdLst/>
              <a:ahLst/>
              <a:cxnLst/>
              <a:rect l="l" t="t" r="r" b="b"/>
              <a:pathLst>
                <a:path w="1803619" h="1408257">
                  <a:moveTo>
                    <a:pt x="0" y="0"/>
                  </a:moveTo>
                  <a:lnTo>
                    <a:pt x="1803619" y="0"/>
                  </a:lnTo>
                  <a:lnTo>
                    <a:pt x="1803619" y="1408257"/>
                  </a:lnTo>
                  <a:lnTo>
                    <a:pt x="0" y="1408257"/>
                  </a:lnTo>
                  <a:close/>
                </a:path>
              </a:pathLst>
            </a:custGeom>
            <a:blipFill>
              <a:blip r:embed="rId3"/>
              <a:stretch>
                <a:fillRect t="-29" b="-29"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7229403" y="-13343"/>
            <a:ext cx="3829194" cy="1526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60"/>
              </a:lnSpc>
            </a:pPr>
            <a:r>
              <a:rPr lang="en-US" sz="8900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DASHBOARD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1D437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36413" y="9783400"/>
            <a:ext cx="9648791" cy="1007200"/>
            <a:chOff x="0" y="0"/>
            <a:chExt cx="3893239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93239" cy="406400"/>
            </a:xfrm>
            <a:custGeom>
              <a:avLst/>
              <a:gdLst/>
              <a:ahLst/>
              <a:cxnLst/>
              <a:rect l="l" t="t" r="r" b="b"/>
              <a:pathLst>
                <a:path w="3893239" h="406400">
                  <a:moveTo>
                    <a:pt x="3690039" y="0"/>
                  </a:moveTo>
                  <a:cubicBezTo>
                    <a:pt x="3802263" y="0"/>
                    <a:pt x="3893239" y="90976"/>
                    <a:pt x="3893239" y="203200"/>
                  </a:cubicBezTo>
                  <a:cubicBezTo>
                    <a:pt x="3893239" y="315424"/>
                    <a:pt x="3802263" y="406400"/>
                    <a:pt x="369003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14E8B">
                    <a:alpha val="95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9323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0723212" y="9783400"/>
            <a:ext cx="7747647" cy="1007200"/>
            <a:chOff x="0" y="0"/>
            <a:chExt cx="3126137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26137" cy="406400"/>
            </a:xfrm>
            <a:custGeom>
              <a:avLst/>
              <a:gdLst/>
              <a:ahLst/>
              <a:cxnLst/>
              <a:rect l="l" t="t" r="r" b="b"/>
              <a:pathLst>
                <a:path w="3126137" h="406400">
                  <a:moveTo>
                    <a:pt x="2922937" y="0"/>
                  </a:moveTo>
                  <a:cubicBezTo>
                    <a:pt x="3035161" y="0"/>
                    <a:pt x="3126137" y="90976"/>
                    <a:pt x="3126137" y="203200"/>
                  </a:cubicBezTo>
                  <a:cubicBezTo>
                    <a:pt x="3126137" y="315424"/>
                    <a:pt x="3035161" y="406400"/>
                    <a:pt x="29229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14E8B">
                    <a:alpha val="95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1261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629094" y="9425909"/>
            <a:ext cx="5803847" cy="1007200"/>
            <a:chOff x="0" y="0"/>
            <a:chExt cx="2341823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41823" cy="406400"/>
            </a:xfrm>
            <a:custGeom>
              <a:avLst/>
              <a:gdLst/>
              <a:ahLst/>
              <a:cxnLst/>
              <a:rect l="l" t="t" r="r" b="b"/>
              <a:pathLst>
                <a:path w="2341823" h="406400">
                  <a:moveTo>
                    <a:pt x="2138623" y="0"/>
                  </a:moveTo>
                  <a:cubicBezTo>
                    <a:pt x="2250847" y="0"/>
                    <a:pt x="2341823" y="90976"/>
                    <a:pt x="2341823" y="203200"/>
                  </a:cubicBezTo>
                  <a:cubicBezTo>
                    <a:pt x="2341823" y="315424"/>
                    <a:pt x="2250847" y="406400"/>
                    <a:pt x="213862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14E8B">
                    <a:alpha val="95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341823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10800000">
            <a:off x="13727103" y="9425909"/>
            <a:ext cx="6576134" cy="1007200"/>
            <a:chOff x="0" y="0"/>
            <a:chExt cx="2653437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653437" cy="406400"/>
            </a:xfrm>
            <a:custGeom>
              <a:avLst/>
              <a:gdLst/>
              <a:ahLst/>
              <a:cxnLst/>
              <a:rect l="l" t="t" r="r" b="b"/>
              <a:pathLst>
                <a:path w="2653437" h="406400">
                  <a:moveTo>
                    <a:pt x="2450237" y="0"/>
                  </a:moveTo>
                  <a:cubicBezTo>
                    <a:pt x="2562461" y="0"/>
                    <a:pt x="2653437" y="90976"/>
                    <a:pt x="2653437" y="203200"/>
                  </a:cubicBezTo>
                  <a:cubicBezTo>
                    <a:pt x="2653437" y="315424"/>
                    <a:pt x="2562461" y="406400"/>
                    <a:pt x="24502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14E8B">
                    <a:alpha val="95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6534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481346" y="1762817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328505" y="1764865"/>
            <a:ext cx="1373330" cy="137333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898934" y="812164"/>
            <a:ext cx="678354" cy="67835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5713433" y="812164"/>
            <a:ext cx="678354" cy="678354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7262377" y="5480475"/>
            <a:ext cx="3871125" cy="1446925"/>
            <a:chOff x="0" y="0"/>
            <a:chExt cx="806303" cy="30137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06303" cy="301375"/>
            </a:xfrm>
            <a:custGeom>
              <a:avLst/>
              <a:gdLst/>
              <a:ahLst/>
              <a:cxnLst/>
              <a:rect l="l" t="t" r="r" b="b"/>
              <a:pathLst>
                <a:path w="806303" h="301375">
                  <a:moveTo>
                    <a:pt x="75997" y="0"/>
                  </a:moveTo>
                  <a:lnTo>
                    <a:pt x="730306" y="0"/>
                  </a:lnTo>
                  <a:cubicBezTo>
                    <a:pt x="750461" y="0"/>
                    <a:pt x="769791" y="8007"/>
                    <a:pt x="784044" y="22259"/>
                  </a:cubicBezTo>
                  <a:cubicBezTo>
                    <a:pt x="798296" y="36511"/>
                    <a:pt x="806303" y="55841"/>
                    <a:pt x="806303" y="75997"/>
                  </a:cubicBezTo>
                  <a:lnTo>
                    <a:pt x="806303" y="225378"/>
                  </a:lnTo>
                  <a:cubicBezTo>
                    <a:pt x="806303" y="267350"/>
                    <a:pt x="772278" y="301375"/>
                    <a:pt x="730306" y="301375"/>
                  </a:cubicBezTo>
                  <a:lnTo>
                    <a:pt x="75997" y="301375"/>
                  </a:lnTo>
                  <a:cubicBezTo>
                    <a:pt x="34025" y="301375"/>
                    <a:pt x="0" y="267350"/>
                    <a:pt x="0" y="225378"/>
                  </a:cubicBezTo>
                  <a:lnTo>
                    <a:pt x="0" y="75997"/>
                  </a:lnTo>
                  <a:cubicBezTo>
                    <a:pt x="0" y="34025"/>
                    <a:pt x="34025" y="0"/>
                    <a:pt x="75997" y="0"/>
                  </a:cubicBezTo>
                  <a:close/>
                </a:path>
              </a:pathLst>
            </a:custGeom>
            <a:solidFill>
              <a:srgbClr val="FFFDFE">
                <a:alpha val="20784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66675"/>
              <a:ext cx="806303" cy="368050"/>
            </a:xfrm>
            <a:prstGeom prst="rect">
              <a:avLst/>
            </a:prstGeom>
          </p:spPr>
          <p:txBody>
            <a:bodyPr lIns="51401" tIns="51401" rIns="51401" bIns="51401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  <a:p>
              <a:pPr algn="ctr">
                <a:lnSpc>
                  <a:spcPts val="3252"/>
                </a:lnSpc>
              </a:pPr>
              <a:endParaRPr/>
            </a:p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7119579" y="5005324"/>
            <a:ext cx="900003" cy="1234995"/>
          </a:xfrm>
          <a:custGeom>
            <a:avLst/>
            <a:gdLst/>
            <a:ahLst/>
            <a:cxnLst/>
            <a:rect l="l" t="t" r="r" b="b"/>
            <a:pathLst>
              <a:path w="900003" h="1234995">
                <a:moveTo>
                  <a:pt x="0" y="0"/>
                </a:moveTo>
                <a:lnTo>
                  <a:pt x="900003" y="0"/>
                </a:lnTo>
                <a:lnTo>
                  <a:pt x="900003" y="1234995"/>
                </a:lnTo>
                <a:lnTo>
                  <a:pt x="0" y="1234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31" name="Group 31"/>
          <p:cNvGrpSpPr/>
          <p:nvPr/>
        </p:nvGrpSpPr>
        <p:grpSpPr>
          <a:xfrm>
            <a:off x="3304911" y="5622822"/>
            <a:ext cx="2433543" cy="1304578"/>
            <a:chOff x="0" y="0"/>
            <a:chExt cx="3244724" cy="1739438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3244724" cy="1739438"/>
              <a:chOff x="0" y="0"/>
              <a:chExt cx="512866" cy="274938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512866" cy="274938"/>
              </a:xfrm>
              <a:custGeom>
                <a:avLst/>
                <a:gdLst/>
                <a:ahLst/>
                <a:cxnLst/>
                <a:rect l="l" t="t" r="r" b="b"/>
                <a:pathLst>
                  <a:path w="512866" h="274938">
                    <a:moveTo>
                      <a:pt x="120891" y="0"/>
                    </a:moveTo>
                    <a:lnTo>
                      <a:pt x="391975" y="0"/>
                    </a:lnTo>
                    <a:cubicBezTo>
                      <a:pt x="424037" y="0"/>
                      <a:pt x="454786" y="12737"/>
                      <a:pt x="477457" y="35408"/>
                    </a:cubicBezTo>
                    <a:cubicBezTo>
                      <a:pt x="500129" y="58080"/>
                      <a:pt x="512866" y="88829"/>
                      <a:pt x="512866" y="120891"/>
                    </a:cubicBezTo>
                    <a:lnTo>
                      <a:pt x="512866" y="154047"/>
                    </a:lnTo>
                    <a:cubicBezTo>
                      <a:pt x="512866" y="186109"/>
                      <a:pt x="500129" y="216858"/>
                      <a:pt x="477457" y="239530"/>
                    </a:cubicBezTo>
                    <a:cubicBezTo>
                      <a:pt x="454786" y="262201"/>
                      <a:pt x="424037" y="274938"/>
                      <a:pt x="391975" y="274938"/>
                    </a:cubicBezTo>
                    <a:lnTo>
                      <a:pt x="120891" y="274938"/>
                    </a:lnTo>
                    <a:cubicBezTo>
                      <a:pt x="88829" y="274938"/>
                      <a:pt x="58080" y="262201"/>
                      <a:pt x="35408" y="239530"/>
                    </a:cubicBezTo>
                    <a:cubicBezTo>
                      <a:pt x="12737" y="216858"/>
                      <a:pt x="0" y="186109"/>
                      <a:pt x="0" y="154047"/>
                    </a:cubicBezTo>
                    <a:lnTo>
                      <a:pt x="0" y="120891"/>
                    </a:lnTo>
                    <a:cubicBezTo>
                      <a:pt x="0" y="88829"/>
                      <a:pt x="12737" y="58080"/>
                      <a:pt x="35408" y="35408"/>
                    </a:cubicBezTo>
                    <a:cubicBezTo>
                      <a:pt x="58080" y="12737"/>
                      <a:pt x="88829" y="0"/>
                      <a:pt x="120891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66675"/>
                <a:ext cx="512866" cy="3416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866495" y="489604"/>
              <a:ext cx="1838509" cy="619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645"/>
                </a:lnSpc>
                <a:spcBef>
                  <a:spcPct val="0"/>
                </a:spcBef>
              </a:pPr>
              <a:r>
                <a:rPr lang="en-US" sz="2604" b="1" u="sng" spc="-52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  <a:hlinkClick r:id="rId5" tooltip="https://data.world/dataman-udit/us-regional-sales-data"/>
                </a:rPr>
                <a:t>Dataset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2518350" y="5480475"/>
            <a:ext cx="3195083" cy="1446925"/>
            <a:chOff x="0" y="0"/>
            <a:chExt cx="4260111" cy="1929233"/>
          </a:xfrm>
        </p:grpSpPr>
        <p:grpSp>
          <p:nvGrpSpPr>
            <p:cNvPr id="37" name="Group 37"/>
            <p:cNvGrpSpPr/>
            <p:nvPr/>
          </p:nvGrpSpPr>
          <p:grpSpPr>
            <a:xfrm>
              <a:off x="0" y="0"/>
              <a:ext cx="4260111" cy="1929233"/>
              <a:chOff x="0" y="0"/>
              <a:chExt cx="673359" cy="304937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673359" cy="304937"/>
              </a:xfrm>
              <a:custGeom>
                <a:avLst/>
                <a:gdLst/>
                <a:ahLst/>
                <a:cxnLst/>
                <a:rect l="l" t="t" r="r" b="b"/>
                <a:pathLst>
                  <a:path w="673359" h="304937">
                    <a:moveTo>
                      <a:pt x="92077" y="0"/>
                    </a:moveTo>
                    <a:lnTo>
                      <a:pt x="581282" y="0"/>
                    </a:lnTo>
                    <a:cubicBezTo>
                      <a:pt x="605703" y="0"/>
                      <a:pt x="629123" y="9701"/>
                      <a:pt x="646390" y="26969"/>
                    </a:cubicBezTo>
                    <a:cubicBezTo>
                      <a:pt x="663658" y="44236"/>
                      <a:pt x="673359" y="67656"/>
                      <a:pt x="673359" y="92077"/>
                    </a:cubicBezTo>
                    <a:lnTo>
                      <a:pt x="673359" y="212861"/>
                    </a:lnTo>
                    <a:cubicBezTo>
                      <a:pt x="673359" y="237281"/>
                      <a:pt x="663658" y="260701"/>
                      <a:pt x="646390" y="277969"/>
                    </a:cubicBezTo>
                    <a:cubicBezTo>
                      <a:pt x="629123" y="295236"/>
                      <a:pt x="605703" y="304937"/>
                      <a:pt x="581282" y="304937"/>
                    </a:cubicBezTo>
                    <a:lnTo>
                      <a:pt x="92077" y="304937"/>
                    </a:lnTo>
                    <a:cubicBezTo>
                      <a:pt x="67656" y="304937"/>
                      <a:pt x="44236" y="295236"/>
                      <a:pt x="26969" y="277969"/>
                    </a:cubicBezTo>
                    <a:cubicBezTo>
                      <a:pt x="9701" y="260701"/>
                      <a:pt x="0" y="237281"/>
                      <a:pt x="0" y="212861"/>
                    </a:cubicBezTo>
                    <a:lnTo>
                      <a:pt x="0" y="92077"/>
                    </a:lnTo>
                    <a:cubicBezTo>
                      <a:pt x="0" y="67656"/>
                      <a:pt x="9701" y="44236"/>
                      <a:pt x="26969" y="26969"/>
                    </a:cubicBezTo>
                    <a:cubicBezTo>
                      <a:pt x="44236" y="9701"/>
                      <a:pt x="67656" y="0"/>
                      <a:pt x="92077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66675"/>
                <a:ext cx="673359" cy="37161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40" name="TextBox 40"/>
            <p:cNvSpPr txBox="1"/>
            <p:nvPr/>
          </p:nvSpPr>
          <p:spPr>
            <a:xfrm>
              <a:off x="852467" y="611874"/>
              <a:ext cx="2555177" cy="619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645"/>
                </a:lnSpc>
                <a:spcBef>
                  <a:spcPct val="0"/>
                </a:spcBef>
              </a:pPr>
              <a:r>
                <a:rPr lang="en-US" sz="2604" b="1" u="sng" spc="-52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  <a:hlinkClick r:id="rId6" tooltip="https://drive.google.com/file/d/1vx7dWAYaVE198NkznEAoQv_PnonzKCfT/view?usp=sharing"/>
                </a:rPr>
                <a:t>Power BI</a:t>
              </a:r>
              <a:r>
                <a:rPr lang="en-US" sz="2604" b="1" spc="-52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 </a:t>
              </a:r>
              <a:r>
                <a:rPr lang="en-US" sz="2604" b="1" u="sng" spc="-52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file</a:t>
              </a:r>
            </a:p>
          </p:txBody>
        </p:sp>
      </p:grpSp>
      <p:sp>
        <p:nvSpPr>
          <p:cNvPr id="41" name="Freeform 41"/>
          <p:cNvSpPr/>
          <p:nvPr/>
        </p:nvSpPr>
        <p:spPr>
          <a:xfrm>
            <a:off x="2887983" y="5005324"/>
            <a:ext cx="927559" cy="1272809"/>
          </a:xfrm>
          <a:custGeom>
            <a:avLst/>
            <a:gdLst/>
            <a:ahLst/>
            <a:cxnLst/>
            <a:rect l="l" t="t" r="r" b="b"/>
            <a:pathLst>
              <a:path w="927559" h="1272809">
                <a:moveTo>
                  <a:pt x="0" y="0"/>
                </a:moveTo>
                <a:lnTo>
                  <a:pt x="927559" y="0"/>
                </a:lnTo>
                <a:lnTo>
                  <a:pt x="927559" y="1272809"/>
                </a:lnTo>
                <a:lnTo>
                  <a:pt x="0" y="127280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42" name="Freeform 42"/>
          <p:cNvSpPr/>
          <p:nvPr/>
        </p:nvSpPr>
        <p:spPr>
          <a:xfrm>
            <a:off x="12100990" y="5005324"/>
            <a:ext cx="1191499" cy="978519"/>
          </a:xfrm>
          <a:custGeom>
            <a:avLst/>
            <a:gdLst/>
            <a:ahLst/>
            <a:cxnLst/>
            <a:rect l="l" t="t" r="r" b="b"/>
            <a:pathLst>
              <a:path w="1191499" h="978519">
                <a:moveTo>
                  <a:pt x="0" y="0"/>
                </a:moveTo>
                <a:lnTo>
                  <a:pt x="1191499" y="0"/>
                </a:lnTo>
                <a:lnTo>
                  <a:pt x="1191499" y="978519"/>
                </a:lnTo>
                <a:lnTo>
                  <a:pt x="0" y="97851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43" name="TextBox 43"/>
          <p:cNvSpPr txBox="1"/>
          <p:nvPr/>
        </p:nvSpPr>
        <p:spPr>
          <a:xfrm>
            <a:off x="8019582" y="5741366"/>
            <a:ext cx="2436754" cy="848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80"/>
              </a:lnSpc>
              <a:spcBef>
                <a:spcPct val="0"/>
              </a:spcBef>
            </a:pPr>
            <a:r>
              <a:rPr lang="en-US" sz="2200" b="1" u="sng" spc="-44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  <a:hlinkClick r:id="rId11" tooltip="https://docs.google.com/spreadsheets/d/1Af7I6TJ7nB-93SuRHhFe40ztYe7qus1NEROvKd81cMU/edit?gid=0#gid=0"/>
              </a:rPr>
              <a:t>Dataset yang sudah dianalisis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7147372" y="593089"/>
            <a:ext cx="4181174" cy="1957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27"/>
              </a:lnSpc>
            </a:pPr>
            <a:r>
              <a:rPr lang="en-US" sz="11447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APPENDIX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224D">
                <a:alpha val="100000"/>
              </a:srgbClr>
            </a:gs>
            <a:gs pos="100000">
              <a:srgbClr val="134180">
                <a:alpha val="92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0161" y="-850927"/>
            <a:ext cx="11918330" cy="1191833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697782" y="313144"/>
            <a:ext cx="7921418" cy="7921418"/>
            <a:chOff x="0" y="0"/>
            <a:chExt cx="10561890" cy="10561890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10561890" cy="10561890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2960">
                      <a:alpha val="100000"/>
                    </a:srgbClr>
                  </a:gs>
                  <a:gs pos="100000">
                    <a:srgbClr val="2A5C9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4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422963" y="422963"/>
              <a:ext cx="9715965" cy="9715965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8DC6A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4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748754" y="748754"/>
              <a:ext cx="9064382" cy="9064382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-25000" r="-25000"/>
                </a:stretch>
              </a:blipFill>
            </p:spPr>
          </p:sp>
        </p:grpSp>
      </p:grpSp>
      <p:grpSp>
        <p:nvGrpSpPr>
          <p:cNvPr id="14" name="Group 14"/>
          <p:cNvGrpSpPr/>
          <p:nvPr/>
        </p:nvGrpSpPr>
        <p:grpSpPr>
          <a:xfrm rot="-1213073">
            <a:off x="15498617" y="1890867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1213073">
            <a:off x="15920278" y="827660"/>
            <a:ext cx="678354" cy="6783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817481" y="8591040"/>
            <a:ext cx="424913" cy="424913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7259300" y="7568758"/>
            <a:ext cx="908412" cy="908412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549709" y="4908875"/>
            <a:ext cx="4353776" cy="4353776"/>
            <a:chOff x="0" y="0"/>
            <a:chExt cx="5805035" cy="5805035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0"/>
              <a:ext cx="5805035" cy="5805035"/>
              <a:chOff x="0" y="0"/>
              <a:chExt cx="812800" cy="8128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2960">
                      <a:alpha val="100000"/>
                    </a:srgbClr>
                  </a:gs>
                  <a:gs pos="100000">
                    <a:srgbClr val="2A5C9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4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232469" y="232469"/>
              <a:ext cx="5340096" cy="5340096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8DC6A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4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411531" y="411531"/>
              <a:ext cx="4981973" cy="4981973"/>
              <a:chOff x="0" y="0"/>
              <a:chExt cx="8128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25000" r="-25000"/>
                </a:stretch>
              </a:blipFill>
            </p:spPr>
          </p:sp>
        </p:grpSp>
      </p:grpSp>
      <p:grpSp>
        <p:nvGrpSpPr>
          <p:cNvPr id="35" name="Group 35"/>
          <p:cNvGrpSpPr/>
          <p:nvPr/>
        </p:nvGrpSpPr>
        <p:grpSpPr>
          <a:xfrm>
            <a:off x="10997603" y="8234562"/>
            <a:ext cx="1196291" cy="1196291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7" name="TextBox 3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2470245" y="9000106"/>
            <a:ext cx="739537" cy="739537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0" name="TextBox 4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084888" y="2897477"/>
            <a:ext cx="9800767" cy="2907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69"/>
              </a:lnSpc>
            </a:pPr>
            <a:r>
              <a:rPr lang="en-US" sz="16978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THANK YOU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-1758191" y="5824480"/>
            <a:ext cx="9782178" cy="1043091"/>
            <a:chOff x="0" y="0"/>
            <a:chExt cx="3811245" cy="4064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3811245" cy="406400"/>
            </a:xfrm>
            <a:custGeom>
              <a:avLst/>
              <a:gdLst/>
              <a:ahLst/>
              <a:cxnLst/>
              <a:rect l="l" t="t" r="r" b="b"/>
              <a:pathLst>
                <a:path w="3811245" h="406400">
                  <a:moveTo>
                    <a:pt x="3608045" y="0"/>
                  </a:moveTo>
                  <a:cubicBezTo>
                    <a:pt x="3720269" y="0"/>
                    <a:pt x="3811245" y="90976"/>
                    <a:pt x="3811245" y="203200"/>
                  </a:cubicBezTo>
                  <a:cubicBezTo>
                    <a:pt x="3811245" y="315424"/>
                    <a:pt x="3720269" y="406400"/>
                    <a:pt x="360804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DE3D"/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381124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1199188" y="5935758"/>
            <a:ext cx="6679425" cy="74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98"/>
              </a:lnSpc>
              <a:spcBef>
                <a:spcPct val="0"/>
              </a:spcBef>
            </a:pPr>
            <a:r>
              <a:rPr lang="en-US" sz="4070" b="1" spc="109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FOR ATTENTIONS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199188" y="7260827"/>
            <a:ext cx="5949788" cy="558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4"/>
              </a:lnSpc>
              <a:spcBef>
                <a:spcPct val="0"/>
              </a:spcBef>
            </a:pPr>
            <a:r>
              <a:rPr lang="en-US" sz="3003" b="1" spc="-6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Group 13 - Section Merauke</a:t>
            </a:r>
          </a:p>
        </p:txBody>
      </p:sp>
      <p:sp>
        <p:nvSpPr>
          <p:cNvPr id="47" name="Freeform 47"/>
          <p:cNvSpPr/>
          <p:nvPr/>
        </p:nvSpPr>
        <p:spPr>
          <a:xfrm>
            <a:off x="816486" y="853529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75825" y="9279800"/>
            <a:ext cx="9648791" cy="1007200"/>
            <a:chOff x="0" y="0"/>
            <a:chExt cx="3893239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93239" cy="406400"/>
            </a:xfrm>
            <a:custGeom>
              <a:avLst/>
              <a:gdLst/>
              <a:ahLst/>
              <a:cxnLst/>
              <a:rect l="l" t="t" r="r" b="b"/>
              <a:pathLst>
                <a:path w="3893239" h="406400">
                  <a:moveTo>
                    <a:pt x="3690039" y="0"/>
                  </a:moveTo>
                  <a:cubicBezTo>
                    <a:pt x="3802263" y="0"/>
                    <a:pt x="3893239" y="90976"/>
                    <a:pt x="3893239" y="203200"/>
                  </a:cubicBezTo>
                  <a:cubicBezTo>
                    <a:pt x="3893239" y="315424"/>
                    <a:pt x="3802263" y="406400"/>
                    <a:pt x="369003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9323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668505" y="8922309"/>
            <a:ext cx="5803847" cy="1007200"/>
            <a:chOff x="0" y="0"/>
            <a:chExt cx="2341823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41823" cy="406400"/>
            </a:xfrm>
            <a:custGeom>
              <a:avLst/>
              <a:gdLst/>
              <a:ahLst/>
              <a:cxnLst/>
              <a:rect l="l" t="t" r="r" b="b"/>
              <a:pathLst>
                <a:path w="2341823" h="406400">
                  <a:moveTo>
                    <a:pt x="2138623" y="0"/>
                  </a:moveTo>
                  <a:cubicBezTo>
                    <a:pt x="2250847" y="0"/>
                    <a:pt x="2341823" y="90976"/>
                    <a:pt x="2341823" y="203200"/>
                  </a:cubicBezTo>
                  <a:cubicBezTo>
                    <a:pt x="2341823" y="315424"/>
                    <a:pt x="2250847" y="406400"/>
                    <a:pt x="213862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341823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561609" y="504647"/>
            <a:ext cx="3147466" cy="153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591"/>
              </a:lnSpc>
            </a:pPr>
            <a:r>
              <a:rPr lang="en-US" sz="8993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OVERVIEW</a:t>
            </a:r>
          </a:p>
        </p:txBody>
      </p:sp>
      <p:grpSp>
        <p:nvGrpSpPr>
          <p:cNvPr id="9" name="Group 9"/>
          <p:cNvGrpSpPr/>
          <p:nvPr/>
        </p:nvGrpSpPr>
        <p:grpSpPr>
          <a:xfrm rot="-10800000">
            <a:off x="10394566" y="-683357"/>
            <a:ext cx="11918330" cy="1191833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937245" y="1360280"/>
            <a:ext cx="8065629" cy="806562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260242" y="1683277"/>
            <a:ext cx="7419634" cy="741963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509034" y="1932069"/>
            <a:ext cx="6922051" cy="6922051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t="-50000"/>
              </a:stretch>
            </a:blipFill>
          </p:spPr>
        </p:sp>
      </p:grpSp>
      <p:sp>
        <p:nvSpPr>
          <p:cNvPr id="20" name="TextBox 20"/>
          <p:cNvSpPr txBox="1"/>
          <p:nvPr/>
        </p:nvSpPr>
        <p:spPr>
          <a:xfrm>
            <a:off x="1028700" y="2246659"/>
            <a:ext cx="7908545" cy="657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83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Executive Summary</a:t>
            </a:r>
          </a:p>
          <a:p>
            <a:pPr marL="863599" lvl="1" indent="-431800" algn="l">
              <a:lnSpc>
                <a:spcPts val="583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Project Background</a:t>
            </a:r>
          </a:p>
          <a:p>
            <a:pPr marL="863599" lvl="1" indent="-431800" algn="l">
              <a:lnSpc>
                <a:spcPts val="583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issue Tree</a:t>
            </a:r>
          </a:p>
          <a:p>
            <a:pPr marL="863599" lvl="1" indent="-431800" algn="l">
              <a:lnSpc>
                <a:spcPts val="583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Methodology</a:t>
            </a:r>
          </a:p>
          <a:p>
            <a:pPr marL="863599" lvl="1" indent="-431800" algn="l">
              <a:lnSpc>
                <a:spcPts val="583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Analysis</a:t>
            </a:r>
          </a:p>
          <a:p>
            <a:pPr marL="863599" lvl="1" indent="-431800" algn="l">
              <a:lnSpc>
                <a:spcPts val="583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Conclusion</a:t>
            </a:r>
          </a:p>
          <a:p>
            <a:pPr marL="863599" lvl="1" indent="-431800" algn="l">
              <a:lnSpc>
                <a:spcPts val="583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Recomendation</a:t>
            </a:r>
          </a:p>
          <a:p>
            <a:pPr marL="863599" lvl="1" indent="-431800" algn="l">
              <a:lnSpc>
                <a:spcPts val="583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Dashboard</a:t>
            </a:r>
          </a:p>
          <a:p>
            <a:pPr marL="863599" lvl="1" indent="-431800" algn="l">
              <a:lnSpc>
                <a:spcPts val="583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Appendix</a:t>
            </a:r>
          </a:p>
        </p:txBody>
      </p:sp>
      <p:sp>
        <p:nvSpPr>
          <p:cNvPr id="21" name="Freeform 21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224D">
                <a:alpha val="100000"/>
              </a:srgbClr>
            </a:gs>
            <a:gs pos="100000">
              <a:srgbClr val="134180">
                <a:alpha val="92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36413" y="9929508"/>
            <a:ext cx="9648791" cy="1007200"/>
            <a:chOff x="0" y="0"/>
            <a:chExt cx="3893239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93239" cy="406400"/>
            </a:xfrm>
            <a:custGeom>
              <a:avLst/>
              <a:gdLst/>
              <a:ahLst/>
              <a:cxnLst/>
              <a:rect l="l" t="t" r="r" b="b"/>
              <a:pathLst>
                <a:path w="3893239" h="406400">
                  <a:moveTo>
                    <a:pt x="3690039" y="0"/>
                  </a:moveTo>
                  <a:cubicBezTo>
                    <a:pt x="3802263" y="0"/>
                    <a:pt x="3893239" y="90976"/>
                    <a:pt x="3893239" y="203200"/>
                  </a:cubicBezTo>
                  <a:cubicBezTo>
                    <a:pt x="3893239" y="315424"/>
                    <a:pt x="3802263" y="406400"/>
                    <a:pt x="369003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9323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0723212" y="9929508"/>
            <a:ext cx="7747647" cy="1007200"/>
            <a:chOff x="0" y="0"/>
            <a:chExt cx="3126137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26137" cy="406400"/>
            </a:xfrm>
            <a:custGeom>
              <a:avLst/>
              <a:gdLst/>
              <a:ahLst/>
              <a:cxnLst/>
              <a:rect l="l" t="t" r="r" b="b"/>
              <a:pathLst>
                <a:path w="3126137" h="406400">
                  <a:moveTo>
                    <a:pt x="2922937" y="0"/>
                  </a:moveTo>
                  <a:cubicBezTo>
                    <a:pt x="3035161" y="0"/>
                    <a:pt x="3126137" y="90976"/>
                    <a:pt x="3126137" y="203200"/>
                  </a:cubicBezTo>
                  <a:cubicBezTo>
                    <a:pt x="3126137" y="315424"/>
                    <a:pt x="3035161" y="406400"/>
                    <a:pt x="29229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1261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242658" y="8485788"/>
            <a:ext cx="772512" cy="77251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20318" y="728291"/>
            <a:ext cx="678354" cy="67835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86165" y="-344630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10800000">
            <a:off x="12434904" y="9929508"/>
            <a:ext cx="9648791" cy="1007200"/>
            <a:chOff x="0" y="0"/>
            <a:chExt cx="3893239" cy="4064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893239" cy="406400"/>
            </a:xfrm>
            <a:custGeom>
              <a:avLst/>
              <a:gdLst/>
              <a:ahLst/>
              <a:cxnLst/>
              <a:rect l="l" t="t" r="r" b="b"/>
              <a:pathLst>
                <a:path w="3893239" h="406400">
                  <a:moveTo>
                    <a:pt x="3690039" y="0"/>
                  </a:moveTo>
                  <a:cubicBezTo>
                    <a:pt x="3802263" y="0"/>
                    <a:pt x="3893239" y="90976"/>
                    <a:pt x="3893239" y="203200"/>
                  </a:cubicBezTo>
                  <a:cubicBezTo>
                    <a:pt x="3893239" y="315424"/>
                    <a:pt x="3802263" y="406400"/>
                    <a:pt x="369003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389323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311500" y="-613646"/>
            <a:ext cx="11918330" cy="11918330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28700" y="764766"/>
            <a:ext cx="5348550" cy="3055104"/>
            <a:chOff x="0" y="0"/>
            <a:chExt cx="7131400" cy="4073472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596849"/>
              <a:ext cx="7131400" cy="3476622"/>
              <a:chOff x="0" y="0"/>
              <a:chExt cx="1127199" cy="54952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27199" cy="549520"/>
              </a:xfrm>
              <a:custGeom>
                <a:avLst/>
                <a:gdLst/>
                <a:ahLst/>
                <a:cxnLst/>
                <a:rect l="l" t="t" r="r" b="b"/>
                <a:pathLst>
                  <a:path w="1127199" h="549520">
                    <a:moveTo>
                      <a:pt x="55004" y="0"/>
                    </a:moveTo>
                    <a:lnTo>
                      <a:pt x="1072195" y="0"/>
                    </a:lnTo>
                    <a:cubicBezTo>
                      <a:pt x="1086783" y="0"/>
                      <a:pt x="1100773" y="5795"/>
                      <a:pt x="1111089" y="16110"/>
                    </a:cubicBezTo>
                    <a:cubicBezTo>
                      <a:pt x="1121404" y="26426"/>
                      <a:pt x="1127199" y="40416"/>
                      <a:pt x="1127199" y="55004"/>
                    </a:cubicBezTo>
                    <a:lnTo>
                      <a:pt x="1127199" y="494516"/>
                    </a:lnTo>
                    <a:cubicBezTo>
                      <a:pt x="1127199" y="509104"/>
                      <a:pt x="1121404" y="523094"/>
                      <a:pt x="1111089" y="533409"/>
                    </a:cubicBezTo>
                    <a:cubicBezTo>
                      <a:pt x="1100773" y="543725"/>
                      <a:pt x="1086783" y="549520"/>
                      <a:pt x="1072195" y="549520"/>
                    </a:cubicBezTo>
                    <a:lnTo>
                      <a:pt x="55004" y="549520"/>
                    </a:lnTo>
                    <a:cubicBezTo>
                      <a:pt x="40416" y="549520"/>
                      <a:pt x="26426" y="543725"/>
                      <a:pt x="16110" y="533409"/>
                    </a:cubicBezTo>
                    <a:cubicBezTo>
                      <a:pt x="5795" y="523094"/>
                      <a:pt x="0" y="509104"/>
                      <a:pt x="0" y="494516"/>
                    </a:cubicBezTo>
                    <a:lnTo>
                      <a:pt x="0" y="55004"/>
                    </a:lnTo>
                    <a:cubicBezTo>
                      <a:pt x="0" y="40416"/>
                      <a:pt x="5795" y="26426"/>
                      <a:pt x="16110" y="16110"/>
                    </a:cubicBezTo>
                    <a:cubicBezTo>
                      <a:pt x="26426" y="5795"/>
                      <a:pt x="40416" y="0"/>
                      <a:pt x="55004" y="0"/>
                    </a:cubicBezTo>
                    <a:close/>
                  </a:path>
                </a:pathLst>
              </a:custGeom>
              <a:solidFill>
                <a:srgbClr val="FFFFFF">
                  <a:alpha val="20784"/>
                </a:srgbClr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66675"/>
                <a:ext cx="1127199" cy="61619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280077" y="0"/>
              <a:ext cx="4114800" cy="1081933"/>
              <a:chOff x="0" y="0"/>
              <a:chExt cx="812800" cy="21371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2137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213715">
                    <a:moveTo>
                      <a:pt x="106858" y="0"/>
                    </a:moveTo>
                    <a:lnTo>
                      <a:pt x="705942" y="0"/>
                    </a:lnTo>
                    <a:cubicBezTo>
                      <a:pt x="764958" y="0"/>
                      <a:pt x="812800" y="47842"/>
                      <a:pt x="812800" y="106858"/>
                    </a:cubicBezTo>
                    <a:lnTo>
                      <a:pt x="812800" y="106858"/>
                    </a:lnTo>
                    <a:cubicBezTo>
                      <a:pt x="812800" y="135198"/>
                      <a:pt x="801542" y="162378"/>
                      <a:pt x="781502" y="182417"/>
                    </a:cubicBezTo>
                    <a:cubicBezTo>
                      <a:pt x="761462" y="202457"/>
                      <a:pt x="734283" y="213715"/>
                      <a:pt x="705942" y="213715"/>
                    </a:cubicBezTo>
                    <a:lnTo>
                      <a:pt x="106858" y="213715"/>
                    </a:lnTo>
                    <a:cubicBezTo>
                      <a:pt x="47842" y="213715"/>
                      <a:pt x="0" y="165873"/>
                      <a:pt x="0" y="106858"/>
                    </a:cubicBezTo>
                    <a:lnTo>
                      <a:pt x="0" y="106858"/>
                    </a:lnTo>
                    <a:cubicBezTo>
                      <a:pt x="0" y="47842"/>
                      <a:pt x="47842" y="0"/>
                      <a:pt x="106858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D118">
                      <a:alpha val="100000"/>
                    </a:srgbClr>
                  </a:gs>
                  <a:gs pos="100000">
                    <a:srgbClr val="FFEDD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38100" cap="rnd">
                <a:solidFill>
                  <a:srgbClr val="002960"/>
                </a:solidFill>
                <a:prstDash val="solid"/>
                <a:round/>
              </a:ln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47625"/>
                <a:ext cx="812800" cy="2613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4"/>
                  </a:lnSpc>
                </a:pPr>
                <a:r>
                  <a:rPr lang="en-US" sz="2503" b="1" spc="-50">
                    <a:solidFill>
                      <a:srgbClr val="002960"/>
                    </a:solidFill>
                    <a:latin typeface="Helvetica World Bold"/>
                    <a:ea typeface="Helvetica World Bold"/>
                    <a:cs typeface="Helvetica World Bold"/>
                    <a:sym typeface="Helvetica World Bold"/>
                  </a:rPr>
                  <a:t>Project Description</a:t>
                </a:r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280077" y="1173695"/>
              <a:ext cx="6603171" cy="26462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220"/>
                </a:lnSpc>
                <a:spcBef>
                  <a:spcPct val="0"/>
                </a:spcBef>
              </a:pPr>
              <a:r>
                <a:rPr lang="en-US" sz="2300" spc="-46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Analyzing factors in sales trend fluctuations during December 2020. This project aiming to give some actionable insights which useful for strategic decision-making.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1910750" y="5143500"/>
            <a:ext cx="5348550" cy="4130639"/>
            <a:chOff x="0" y="0"/>
            <a:chExt cx="7131400" cy="5507519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573513"/>
              <a:ext cx="7131400" cy="4934006"/>
              <a:chOff x="0" y="0"/>
              <a:chExt cx="1127199" cy="779876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1127199" cy="779876"/>
              </a:xfrm>
              <a:custGeom>
                <a:avLst/>
                <a:gdLst/>
                <a:ahLst/>
                <a:cxnLst/>
                <a:rect l="l" t="t" r="r" b="b"/>
                <a:pathLst>
                  <a:path w="1127199" h="779876">
                    <a:moveTo>
                      <a:pt x="55004" y="0"/>
                    </a:moveTo>
                    <a:lnTo>
                      <a:pt x="1072195" y="0"/>
                    </a:lnTo>
                    <a:cubicBezTo>
                      <a:pt x="1086783" y="0"/>
                      <a:pt x="1100773" y="5795"/>
                      <a:pt x="1111089" y="16110"/>
                    </a:cubicBezTo>
                    <a:cubicBezTo>
                      <a:pt x="1121404" y="26426"/>
                      <a:pt x="1127199" y="40416"/>
                      <a:pt x="1127199" y="55004"/>
                    </a:cubicBezTo>
                    <a:lnTo>
                      <a:pt x="1127199" y="724872"/>
                    </a:lnTo>
                    <a:cubicBezTo>
                      <a:pt x="1127199" y="739460"/>
                      <a:pt x="1121404" y="753450"/>
                      <a:pt x="1111089" y="763766"/>
                    </a:cubicBezTo>
                    <a:cubicBezTo>
                      <a:pt x="1100773" y="774081"/>
                      <a:pt x="1086783" y="779876"/>
                      <a:pt x="1072195" y="779876"/>
                    </a:cubicBezTo>
                    <a:lnTo>
                      <a:pt x="55004" y="779876"/>
                    </a:lnTo>
                    <a:cubicBezTo>
                      <a:pt x="40416" y="779876"/>
                      <a:pt x="26426" y="774081"/>
                      <a:pt x="16110" y="763766"/>
                    </a:cubicBezTo>
                    <a:cubicBezTo>
                      <a:pt x="5795" y="753450"/>
                      <a:pt x="0" y="739460"/>
                      <a:pt x="0" y="724872"/>
                    </a:cubicBezTo>
                    <a:lnTo>
                      <a:pt x="0" y="55004"/>
                    </a:lnTo>
                    <a:cubicBezTo>
                      <a:pt x="0" y="40416"/>
                      <a:pt x="5795" y="26426"/>
                      <a:pt x="16110" y="16110"/>
                    </a:cubicBezTo>
                    <a:cubicBezTo>
                      <a:pt x="26426" y="5795"/>
                      <a:pt x="40416" y="0"/>
                      <a:pt x="55004" y="0"/>
                    </a:cubicBezTo>
                    <a:close/>
                  </a:path>
                </a:pathLst>
              </a:custGeom>
              <a:solidFill>
                <a:srgbClr val="FFFFFF">
                  <a:alpha val="20784"/>
                </a:srgbClr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66675"/>
                <a:ext cx="1127199" cy="84655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0" y="1139083"/>
              <a:ext cx="6883248" cy="4189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69215" lvl="1" indent="-234607" algn="just">
                <a:lnSpc>
                  <a:spcPts val="3629"/>
                </a:lnSpc>
                <a:buFont typeface="Arial"/>
                <a:buChar char="•"/>
              </a:pPr>
              <a:r>
                <a:rPr lang="en-US" sz="2173" spc="-1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Build multi-warehouses</a:t>
              </a:r>
            </a:p>
            <a:p>
              <a:pPr marL="469215" lvl="1" indent="-234607" algn="just">
                <a:lnSpc>
                  <a:spcPts val="3629"/>
                </a:lnSpc>
                <a:buFont typeface="Arial"/>
                <a:buChar char="•"/>
              </a:pPr>
              <a:r>
                <a:rPr lang="en-US" sz="2173" spc="-1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Use successful sales strategies</a:t>
              </a:r>
            </a:p>
            <a:p>
              <a:pPr marL="469215" lvl="1" indent="-234607" algn="just">
                <a:lnSpc>
                  <a:spcPts val="3629"/>
                </a:lnSpc>
                <a:buFont typeface="Arial"/>
                <a:buChar char="•"/>
              </a:pPr>
              <a:r>
                <a:rPr lang="en-US" sz="2173" spc="-1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Partnership with local businesses to expand market sales</a:t>
              </a:r>
            </a:p>
            <a:p>
              <a:pPr marL="469215" lvl="1" indent="-234607" algn="just">
                <a:lnSpc>
                  <a:spcPts val="3629"/>
                </a:lnSpc>
                <a:buFont typeface="Arial"/>
                <a:buChar char="•"/>
              </a:pPr>
              <a:r>
                <a:rPr lang="en-US" sz="2173" spc="-1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Reward top-performing salesman</a:t>
              </a:r>
            </a:p>
            <a:p>
              <a:pPr marL="469215" lvl="1" indent="-234607" algn="just">
                <a:lnSpc>
                  <a:spcPts val="3629"/>
                </a:lnSpc>
                <a:buFont typeface="Arial"/>
                <a:buChar char="•"/>
              </a:pPr>
              <a:r>
                <a:rPr lang="en-US" sz="2173" spc="-1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Optimize products to boost low-performing regions.</a:t>
              </a:r>
            </a:p>
          </p:txBody>
        </p:sp>
        <p:grpSp>
          <p:nvGrpSpPr>
            <p:cNvPr id="36" name="Group 36"/>
            <p:cNvGrpSpPr/>
            <p:nvPr/>
          </p:nvGrpSpPr>
          <p:grpSpPr>
            <a:xfrm>
              <a:off x="280077" y="0"/>
              <a:ext cx="3819731" cy="1081933"/>
              <a:chOff x="0" y="0"/>
              <a:chExt cx="754515" cy="213715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754515" cy="213715"/>
              </a:xfrm>
              <a:custGeom>
                <a:avLst/>
                <a:gdLst/>
                <a:ahLst/>
                <a:cxnLst/>
                <a:rect l="l" t="t" r="r" b="b"/>
                <a:pathLst>
                  <a:path w="754515" h="213715">
                    <a:moveTo>
                      <a:pt x="106858" y="0"/>
                    </a:moveTo>
                    <a:lnTo>
                      <a:pt x="647657" y="0"/>
                    </a:lnTo>
                    <a:cubicBezTo>
                      <a:pt x="675998" y="0"/>
                      <a:pt x="703177" y="11258"/>
                      <a:pt x="723217" y="31298"/>
                    </a:cubicBezTo>
                    <a:cubicBezTo>
                      <a:pt x="743257" y="51338"/>
                      <a:pt x="754515" y="78517"/>
                      <a:pt x="754515" y="106858"/>
                    </a:cubicBezTo>
                    <a:lnTo>
                      <a:pt x="754515" y="106858"/>
                    </a:lnTo>
                    <a:cubicBezTo>
                      <a:pt x="754515" y="165873"/>
                      <a:pt x="706673" y="213715"/>
                      <a:pt x="647657" y="213715"/>
                    </a:cubicBezTo>
                    <a:lnTo>
                      <a:pt x="106858" y="213715"/>
                    </a:lnTo>
                    <a:cubicBezTo>
                      <a:pt x="47842" y="213715"/>
                      <a:pt x="0" y="165873"/>
                      <a:pt x="0" y="106858"/>
                    </a:cubicBezTo>
                    <a:lnTo>
                      <a:pt x="0" y="106858"/>
                    </a:lnTo>
                    <a:cubicBezTo>
                      <a:pt x="0" y="47842"/>
                      <a:pt x="47842" y="0"/>
                      <a:pt x="106858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D118">
                      <a:alpha val="100000"/>
                    </a:srgbClr>
                  </a:gs>
                  <a:gs pos="100000">
                    <a:srgbClr val="FFEDD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38100" cap="rnd">
                <a:solidFill>
                  <a:srgbClr val="002960"/>
                </a:solidFill>
                <a:prstDash val="solid"/>
                <a:round/>
              </a:ln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47625"/>
                <a:ext cx="754515" cy="2613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4"/>
                  </a:lnSpc>
                </a:pPr>
                <a:r>
                  <a:rPr lang="en-US" sz="2503" b="1" spc="-50">
                    <a:solidFill>
                      <a:srgbClr val="002960"/>
                    </a:solidFill>
                    <a:latin typeface="Helvetica World Bold"/>
                    <a:ea typeface="Helvetica World Bold"/>
                    <a:cs typeface="Helvetica World Bold"/>
                    <a:sym typeface="Helvetica World Bold"/>
                  </a:rPr>
                  <a:t>Recommendation</a:t>
                </a:r>
              </a:p>
            </p:txBody>
          </p:sp>
        </p:grpSp>
      </p:grpSp>
      <p:grpSp>
        <p:nvGrpSpPr>
          <p:cNvPr id="39" name="Group 39"/>
          <p:cNvGrpSpPr/>
          <p:nvPr/>
        </p:nvGrpSpPr>
        <p:grpSpPr>
          <a:xfrm>
            <a:off x="11685875" y="728291"/>
            <a:ext cx="5573425" cy="3619260"/>
            <a:chOff x="0" y="0"/>
            <a:chExt cx="7431233" cy="4825680"/>
          </a:xfrm>
        </p:grpSpPr>
        <p:grpSp>
          <p:nvGrpSpPr>
            <p:cNvPr id="40" name="Group 40"/>
            <p:cNvGrpSpPr/>
            <p:nvPr/>
          </p:nvGrpSpPr>
          <p:grpSpPr>
            <a:xfrm>
              <a:off x="234143" y="749300"/>
              <a:ext cx="7197090" cy="4076380"/>
              <a:chOff x="0" y="0"/>
              <a:chExt cx="1137582" cy="644318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1137582" cy="644318"/>
              </a:xfrm>
              <a:custGeom>
                <a:avLst/>
                <a:gdLst/>
                <a:ahLst/>
                <a:cxnLst/>
                <a:rect l="l" t="t" r="r" b="b"/>
                <a:pathLst>
                  <a:path w="1137582" h="644318">
                    <a:moveTo>
                      <a:pt x="54502" y="0"/>
                    </a:moveTo>
                    <a:lnTo>
                      <a:pt x="1083080" y="0"/>
                    </a:lnTo>
                    <a:cubicBezTo>
                      <a:pt x="1097535" y="0"/>
                      <a:pt x="1111398" y="5742"/>
                      <a:pt x="1121619" y="15963"/>
                    </a:cubicBezTo>
                    <a:cubicBezTo>
                      <a:pt x="1131840" y="26184"/>
                      <a:pt x="1137582" y="40047"/>
                      <a:pt x="1137582" y="54502"/>
                    </a:cubicBezTo>
                    <a:lnTo>
                      <a:pt x="1137582" y="589816"/>
                    </a:lnTo>
                    <a:cubicBezTo>
                      <a:pt x="1137582" y="604271"/>
                      <a:pt x="1131840" y="618134"/>
                      <a:pt x="1121619" y="628355"/>
                    </a:cubicBezTo>
                    <a:cubicBezTo>
                      <a:pt x="1111398" y="638576"/>
                      <a:pt x="1097535" y="644318"/>
                      <a:pt x="1083080" y="644318"/>
                    </a:cubicBezTo>
                    <a:lnTo>
                      <a:pt x="54502" y="644318"/>
                    </a:lnTo>
                    <a:cubicBezTo>
                      <a:pt x="40047" y="644318"/>
                      <a:pt x="26184" y="638576"/>
                      <a:pt x="15963" y="628355"/>
                    </a:cubicBezTo>
                    <a:cubicBezTo>
                      <a:pt x="5742" y="618134"/>
                      <a:pt x="0" y="604271"/>
                      <a:pt x="0" y="589816"/>
                    </a:cubicBezTo>
                    <a:lnTo>
                      <a:pt x="0" y="54502"/>
                    </a:lnTo>
                    <a:cubicBezTo>
                      <a:pt x="0" y="40047"/>
                      <a:pt x="5742" y="26184"/>
                      <a:pt x="15963" y="15963"/>
                    </a:cubicBezTo>
                    <a:cubicBezTo>
                      <a:pt x="26184" y="5742"/>
                      <a:pt x="40047" y="0"/>
                      <a:pt x="54502" y="0"/>
                    </a:cubicBezTo>
                    <a:close/>
                  </a:path>
                </a:pathLst>
              </a:custGeom>
              <a:solidFill>
                <a:srgbClr val="FFFFFF">
                  <a:alpha val="20784"/>
                </a:srgbClr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66675"/>
                <a:ext cx="1137582" cy="71099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43" name="TextBox 43"/>
            <p:cNvSpPr txBox="1"/>
            <p:nvPr/>
          </p:nvSpPr>
          <p:spPr>
            <a:xfrm>
              <a:off x="0" y="1169272"/>
              <a:ext cx="7135463" cy="34680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40499" lvl="1" indent="-270250" algn="just">
                <a:lnSpc>
                  <a:spcPts val="3504"/>
                </a:lnSpc>
                <a:buFont typeface="Arial"/>
                <a:buChar char="•"/>
              </a:pPr>
              <a:r>
                <a:rPr lang="en-US" sz="2503" spc="-5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What’s the key factor that influence sales trend across different states?</a:t>
              </a:r>
            </a:p>
            <a:p>
              <a:pPr marL="540499" lvl="1" indent="-270250" algn="just">
                <a:lnSpc>
                  <a:spcPts val="3504"/>
                </a:lnSpc>
                <a:buFont typeface="Arial"/>
                <a:buChar char="•"/>
              </a:pPr>
              <a:r>
                <a:rPr lang="en-US" sz="2503" spc="-5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How to develop strategies to enhance sales in low-performing regions, aiming for a 5% - 10% increase in one year?</a:t>
              </a:r>
            </a:p>
          </p:txBody>
        </p:sp>
        <p:grpSp>
          <p:nvGrpSpPr>
            <p:cNvPr id="44" name="Group 44"/>
            <p:cNvGrpSpPr/>
            <p:nvPr/>
          </p:nvGrpSpPr>
          <p:grpSpPr>
            <a:xfrm>
              <a:off x="478078" y="0"/>
              <a:ext cx="4256953" cy="1081933"/>
              <a:chOff x="0" y="0"/>
              <a:chExt cx="840880" cy="213715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840880" cy="213715"/>
              </a:xfrm>
              <a:custGeom>
                <a:avLst/>
                <a:gdLst/>
                <a:ahLst/>
                <a:cxnLst/>
                <a:rect l="l" t="t" r="r" b="b"/>
                <a:pathLst>
                  <a:path w="840880" h="213715">
                    <a:moveTo>
                      <a:pt x="106858" y="0"/>
                    </a:moveTo>
                    <a:lnTo>
                      <a:pt x="734022" y="0"/>
                    </a:lnTo>
                    <a:cubicBezTo>
                      <a:pt x="762362" y="0"/>
                      <a:pt x="789542" y="11258"/>
                      <a:pt x="809582" y="31298"/>
                    </a:cubicBezTo>
                    <a:cubicBezTo>
                      <a:pt x="829621" y="51338"/>
                      <a:pt x="840880" y="78517"/>
                      <a:pt x="840880" y="106858"/>
                    </a:cubicBezTo>
                    <a:lnTo>
                      <a:pt x="840880" y="106858"/>
                    </a:lnTo>
                    <a:cubicBezTo>
                      <a:pt x="840880" y="165873"/>
                      <a:pt x="793038" y="213715"/>
                      <a:pt x="734022" y="213715"/>
                    </a:cubicBezTo>
                    <a:lnTo>
                      <a:pt x="106858" y="213715"/>
                    </a:lnTo>
                    <a:cubicBezTo>
                      <a:pt x="47842" y="213715"/>
                      <a:pt x="0" y="165873"/>
                      <a:pt x="0" y="106858"/>
                    </a:cubicBezTo>
                    <a:lnTo>
                      <a:pt x="0" y="106858"/>
                    </a:lnTo>
                    <a:cubicBezTo>
                      <a:pt x="0" y="47842"/>
                      <a:pt x="47842" y="0"/>
                      <a:pt x="106858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D118">
                      <a:alpha val="100000"/>
                    </a:srgbClr>
                  </a:gs>
                  <a:gs pos="100000">
                    <a:srgbClr val="FFEDD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38100" cap="rnd">
                <a:solidFill>
                  <a:srgbClr val="002960"/>
                </a:solidFill>
                <a:prstDash val="solid"/>
                <a:round/>
              </a:ln>
            </p:spPr>
          </p:sp>
          <p:sp>
            <p:nvSpPr>
              <p:cNvPr id="46" name="TextBox 46"/>
              <p:cNvSpPr txBox="1"/>
              <p:nvPr/>
            </p:nvSpPr>
            <p:spPr>
              <a:xfrm>
                <a:off x="0" y="-47625"/>
                <a:ext cx="840880" cy="2613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4"/>
                  </a:lnSpc>
                </a:pPr>
                <a:r>
                  <a:rPr lang="en-US" sz="2503" b="1" spc="-50">
                    <a:solidFill>
                      <a:srgbClr val="002960"/>
                    </a:solidFill>
                    <a:latin typeface="Helvetica World Bold"/>
                    <a:ea typeface="Helvetica World Bold"/>
                    <a:cs typeface="Helvetica World Bold"/>
                    <a:sym typeface="Helvetica World Bold"/>
                  </a:rPr>
                  <a:t>Problem Statement</a:t>
                </a:r>
              </a:p>
            </p:txBody>
          </p:sp>
        </p:grpSp>
      </p:grpSp>
      <p:grpSp>
        <p:nvGrpSpPr>
          <p:cNvPr id="47" name="Group 47"/>
          <p:cNvGrpSpPr/>
          <p:nvPr/>
        </p:nvGrpSpPr>
        <p:grpSpPr>
          <a:xfrm>
            <a:off x="1028700" y="4821800"/>
            <a:ext cx="5600331" cy="4452340"/>
            <a:chOff x="0" y="0"/>
            <a:chExt cx="7467107" cy="5936453"/>
          </a:xfrm>
        </p:grpSpPr>
        <p:grpSp>
          <p:nvGrpSpPr>
            <p:cNvPr id="48" name="Group 48"/>
            <p:cNvGrpSpPr/>
            <p:nvPr/>
          </p:nvGrpSpPr>
          <p:grpSpPr>
            <a:xfrm>
              <a:off x="0" y="788094"/>
              <a:ext cx="7467107" cy="5148359"/>
              <a:chOff x="0" y="0"/>
              <a:chExt cx="1180261" cy="813757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1180261" cy="813757"/>
              </a:xfrm>
              <a:custGeom>
                <a:avLst/>
                <a:gdLst/>
                <a:ahLst/>
                <a:cxnLst/>
                <a:rect l="l" t="t" r="r" b="b"/>
                <a:pathLst>
                  <a:path w="1180261" h="813757">
                    <a:moveTo>
                      <a:pt x="52531" y="0"/>
                    </a:moveTo>
                    <a:lnTo>
                      <a:pt x="1127730" y="0"/>
                    </a:lnTo>
                    <a:cubicBezTo>
                      <a:pt x="1156742" y="0"/>
                      <a:pt x="1180261" y="23519"/>
                      <a:pt x="1180261" y="52531"/>
                    </a:cubicBezTo>
                    <a:lnTo>
                      <a:pt x="1180261" y="761225"/>
                    </a:lnTo>
                    <a:cubicBezTo>
                      <a:pt x="1180261" y="790238"/>
                      <a:pt x="1156742" y="813757"/>
                      <a:pt x="1127730" y="813757"/>
                    </a:cubicBezTo>
                    <a:lnTo>
                      <a:pt x="52531" y="813757"/>
                    </a:lnTo>
                    <a:cubicBezTo>
                      <a:pt x="23519" y="813757"/>
                      <a:pt x="0" y="790238"/>
                      <a:pt x="0" y="761225"/>
                    </a:cubicBezTo>
                    <a:lnTo>
                      <a:pt x="0" y="52531"/>
                    </a:lnTo>
                    <a:cubicBezTo>
                      <a:pt x="0" y="23519"/>
                      <a:pt x="23519" y="0"/>
                      <a:pt x="52531" y="0"/>
                    </a:cubicBezTo>
                    <a:close/>
                  </a:path>
                </a:pathLst>
              </a:custGeom>
              <a:solidFill>
                <a:srgbClr val="FFFFFF">
                  <a:alpha val="20784"/>
                </a:srgbClr>
              </a:solidFill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0" y="-66675"/>
                <a:ext cx="1180261" cy="88043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51" name="TextBox 51"/>
            <p:cNvSpPr txBox="1"/>
            <p:nvPr/>
          </p:nvSpPr>
          <p:spPr>
            <a:xfrm>
              <a:off x="20921" y="1123987"/>
              <a:ext cx="7121484" cy="46327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97320" lvl="1" indent="-248660" algn="just">
                <a:lnSpc>
                  <a:spcPts val="3455"/>
                </a:lnSpc>
                <a:buFont typeface="Arial"/>
                <a:buChar char="•"/>
              </a:pPr>
              <a:r>
                <a:rPr lang="en-US" sz="2303" spc="-23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The land area and climate have no effect on delivery times.</a:t>
              </a:r>
            </a:p>
            <a:p>
              <a:pPr marL="497320" lvl="1" indent="-248660" algn="just">
                <a:lnSpc>
                  <a:spcPts val="3455"/>
                </a:lnSpc>
                <a:buFont typeface="Arial"/>
                <a:buChar char="•"/>
              </a:pPr>
              <a:r>
                <a:rPr lang="en-US" sz="2303" spc="-23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The volume of order is the key for revenue.</a:t>
              </a:r>
            </a:p>
            <a:p>
              <a:pPr marL="497320" lvl="1" indent="-248660" algn="just">
                <a:lnSpc>
                  <a:spcPts val="3455"/>
                </a:lnSpc>
                <a:buFont typeface="Arial"/>
                <a:buChar char="•"/>
              </a:pPr>
              <a:r>
                <a:rPr lang="en-US" sz="2303" spc="-23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Population and income play a significant role for demand and revenue.</a:t>
              </a:r>
            </a:p>
            <a:p>
              <a:pPr marL="497320" lvl="1" indent="-248660" algn="just">
                <a:lnSpc>
                  <a:spcPts val="3455"/>
                </a:lnSpc>
                <a:buFont typeface="Arial"/>
                <a:buChar char="•"/>
              </a:pPr>
              <a:r>
                <a:rPr lang="en-US" sz="2303" spc="-23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Higher price do not impact to demand.</a:t>
              </a:r>
            </a:p>
          </p:txBody>
        </p:sp>
        <p:grpSp>
          <p:nvGrpSpPr>
            <p:cNvPr id="52" name="Group 52"/>
            <p:cNvGrpSpPr/>
            <p:nvPr/>
          </p:nvGrpSpPr>
          <p:grpSpPr>
            <a:xfrm>
              <a:off x="280077" y="0"/>
              <a:ext cx="3453477" cy="1081933"/>
              <a:chOff x="0" y="0"/>
              <a:chExt cx="682168" cy="213715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682168" cy="213715"/>
              </a:xfrm>
              <a:custGeom>
                <a:avLst/>
                <a:gdLst/>
                <a:ahLst/>
                <a:cxnLst/>
                <a:rect l="l" t="t" r="r" b="b"/>
                <a:pathLst>
                  <a:path w="682168" h="213715">
                    <a:moveTo>
                      <a:pt x="106858" y="0"/>
                    </a:moveTo>
                    <a:lnTo>
                      <a:pt x="575311" y="0"/>
                    </a:lnTo>
                    <a:cubicBezTo>
                      <a:pt x="634326" y="0"/>
                      <a:pt x="682168" y="47842"/>
                      <a:pt x="682168" y="106858"/>
                    </a:cubicBezTo>
                    <a:lnTo>
                      <a:pt x="682168" y="106858"/>
                    </a:lnTo>
                    <a:cubicBezTo>
                      <a:pt x="682168" y="165873"/>
                      <a:pt x="634326" y="213715"/>
                      <a:pt x="575311" y="213715"/>
                    </a:cubicBezTo>
                    <a:lnTo>
                      <a:pt x="106858" y="213715"/>
                    </a:lnTo>
                    <a:cubicBezTo>
                      <a:pt x="47842" y="213715"/>
                      <a:pt x="0" y="165873"/>
                      <a:pt x="0" y="106858"/>
                    </a:cubicBezTo>
                    <a:lnTo>
                      <a:pt x="0" y="106858"/>
                    </a:lnTo>
                    <a:cubicBezTo>
                      <a:pt x="0" y="47842"/>
                      <a:pt x="47842" y="0"/>
                      <a:pt x="106858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D118">
                      <a:alpha val="100000"/>
                    </a:srgbClr>
                  </a:gs>
                  <a:gs pos="100000">
                    <a:srgbClr val="FFEDD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38100" cap="rnd">
                <a:solidFill>
                  <a:srgbClr val="002960"/>
                </a:solidFill>
                <a:prstDash val="solid"/>
                <a:round/>
              </a:ln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682168" cy="2613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4"/>
                  </a:lnSpc>
                </a:pPr>
                <a:r>
                  <a:rPr lang="en-US" sz="2503" b="1" spc="-50">
                    <a:solidFill>
                      <a:srgbClr val="002960"/>
                    </a:solidFill>
                    <a:latin typeface="Helvetica World Bold"/>
                    <a:ea typeface="Helvetica World Bold"/>
                    <a:cs typeface="Helvetica World Bold"/>
                    <a:sym typeface="Helvetica World Bold"/>
                  </a:rPr>
                  <a:t>Analysis Insight</a:t>
                </a:r>
              </a:p>
            </p:txBody>
          </p:sp>
        </p:grpSp>
      </p:grpSp>
      <p:grpSp>
        <p:nvGrpSpPr>
          <p:cNvPr id="55" name="Group 55"/>
          <p:cNvGrpSpPr/>
          <p:nvPr/>
        </p:nvGrpSpPr>
        <p:grpSpPr>
          <a:xfrm>
            <a:off x="6821972" y="6181702"/>
            <a:ext cx="4895837" cy="2600811"/>
            <a:chOff x="0" y="0"/>
            <a:chExt cx="6527783" cy="3467748"/>
          </a:xfrm>
        </p:grpSpPr>
        <p:grpSp>
          <p:nvGrpSpPr>
            <p:cNvPr id="56" name="Group 56"/>
            <p:cNvGrpSpPr/>
            <p:nvPr/>
          </p:nvGrpSpPr>
          <p:grpSpPr>
            <a:xfrm>
              <a:off x="0" y="692742"/>
              <a:ext cx="6527783" cy="2775006"/>
              <a:chOff x="0" y="0"/>
              <a:chExt cx="1031791" cy="438621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1031791" cy="438621"/>
              </a:xfrm>
              <a:custGeom>
                <a:avLst/>
                <a:gdLst/>
                <a:ahLst/>
                <a:cxnLst/>
                <a:rect l="l" t="t" r="r" b="b"/>
                <a:pathLst>
                  <a:path w="1031791" h="438621">
                    <a:moveTo>
                      <a:pt x="60090" y="0"/>
                    </a:moveTo>
                    <a:lnTo>
                      <a:pt x="971700" y="0"/>
                    </a:lnTo>
                    <a:cubicBezTo>
                      <a:pt x="987637" y="0"/>
                      <a:pt x="1002921" y="6331"/>
                      <a:pt x="1014190" y="17600"/>
                    </a:cubicBezTo>
                    <a:cubicBezTo>
                      <a:pt x="1025460" y="28869"/>
                      <a:pt x="1031791" y="44153"/>
                      <a:pt x="1031791" y="60090"/>
                    </a:cubicBezTo>
                    <a:lnTo>
                      <a:pt x="1031791" y="378531"/>
                    </a:lnTo>
                    <a:cubicBezTo>
                      <a:pt x="1031791" y="411718"/>
                      <a:pt x="1004887" y="438621"/>
                      <a:pt x="971700" y="438621"/>
                    </a:cubicBezTo>
                    <a:lnTo>
                      <a:pt x="60090" y="438621"/>
                    </a:lnTo>
                    <a:cubicBezTo>
                      <a:pt x="26903" y="438621"/>
                      <a:pt x="0" y="411718"/>
                      <a:pt x="0" y="378531"/>
                    </a:cubicBezTo>
                    <a:lnTo>
                      <a:pt x="0" y="60090"/>
                    </a:lnTo>
                    <a:cubicBezTo>
                      <a:pt x="0" y="26903"/>
                      <a:pt x="26903" y="0"/>
                      <a:pt x="60090" y="0"/>
                    </a:cubicBezTo>
                    <a:close/>
                  </a:path>
                </a:pathLst>
              </a:custGeom>
              <a:solidFill>
                <a:srgbClr val="FFFFFF">
                  <a:alpha val="20784"/>
                </a:srgbClr>
              </a:solidFill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0" y="-66675"/>
                <a:ext cx="1031791" cy="5052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grpSp>
          <p:nvGrpSpPr>
            <p:cNvPr id="59" name="Group 59"/>
            <p:cNvGrpSpPr/>
            <p:nvPr/>
          </p:nvGrpSpPr>
          <p:grpSpPr>
            <a:xfrm>
              <a:off x="280077" y="0"/>
              <a:ext cx="2332412" cy="1081933"/>
              <a:chOff x="0" y="0"/>
              <a:chExt cx="460723" cy="213715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460723" cy="213715"/>
              </a:xfrm>
              <a:custGeom>
                <a:avLst/>
                <a:gdLst/>
                <a:ahLst/>
                <a:cxnLst/>
                <a:rect l="l" t="t" r="r" b="b"/>
                <a:pathLst>
                  <a:path w="460723" h="213715">
                    <a:moveTo>
                      <a:pt x="106858" y="0"/>
                    </a:moveTo>
                    <a:lnTo>
                      <a:pt x="353866" y="0"/>
                    </a:lnTo>
                    <a:cubicBezTo>
                      <a:pt x="382206" y="0"/>
                      <a:pt x="409386" y="11258"/>
                      <a:pt x="429426" y="31298"/>
                    </a:cubicBezTo>
                    <a:cubicBezTo>
                      <a:pt x="449465" y="51338"/>
                      <a:pt x="460723" y="78517"/>
                      <a:pt x="460723" y="106858"/>
                    </a:cubicBezTo>
                    <a:lnTo>
                      <a:pt x="460723" y="106858"/>
                    </a:lnTo>
                    <a:cubicBezTo>
                      <a:pt x="460723" y="165873"/>
                      <a:pt x="412882" y="213715"/>
                      <a:pt x="353866" y="213715"/>
                    </a:cubicBezTo>
                    <a:lnTo>
                      <a:pt x="106858" y="213715"/>
                    </a:lnTo>
                    <a:cubicBezTo>
                      <a:pt x="47842" y="213715"/>
                      <a:pt x="0" y="165873"/>
                      <a:pt x="0" y="106858"/>
                    </a:cubicBezTo>
                    <a:lnTo>
                      <a:pt x="0" y="106858"/>
                    </a:lnTo>
                    <a:cubicBezTo>
                      <a:pt x="0" y="47842"/>
                      <a:pt x="47842" y="0"/>
                      <a:pt x="106858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D118">
                      <a:alpha val="100000"/>
                    </a:srgbClr>
                  </a:gs>
                  <a:gs pos="100000">
                    <a:srgbClr val="FFEDD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38100" cap="rnd">
                <a:solidFill>
                  <a:srgbClr val="002960"/>
                </a:solidFill>
                <a:prstDash val="solid"/>
                <a:round/>
              </a:ln>
            </p:spPr>
          </p:sp>
          <p:sp>
            <p:nvSpPr>
              <p:cNvPr id="61" name="TextBox 61"/>
              <p:cNvSpPr txBox="1"/>
              <p:nvPr/>
            </p:nvSpPr>
            <p:spPr>
              <a:xfrm>
                <a:off x="0" y="-47625"/>
                <a:ext cx="460723" cy="2613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4"/>
                  </a:lnSpc>
                </a:pPr>
                <a:r>
                  <a:rPr lang="en-US" sz="2503" b="1" spc="-50">
                    <a:solidFill>
                      <a:srgbClr val="002960"/>
                    </a:solidFill>
                    <a:latin typeface="Helvetica World Bold"/>
                    <a:ea typeface="Helvetica World Bold"/>
                    <a:cs typeface="Helvetica World Bold"/>
                    <a:sym typeface="Helvetica World Bold"/>
                  </a:rPr>
                  <a:t>Objective</a:t>
                </a:r>
              </a:p>
            </p:txBody>
          </p:sp>
        </p:grpSp>
        <p:sp>
          <p:nvSpPr>
            <p:cNvPr id="62" name="TextBox 62"/>
            <p:cNvSpPr txBox="1"/>
            <p:nvPr/>
          </p:nvSpPr>
          <p:spPr>
            <a:xfrm>
              <a:off x="280077" y="1177183"/>
              <a:ext cx="6026153" cy="21128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220"/>
                </a:lnSpc>
              </a:pPr>
              <a:r>
                <a:rPr lang="en-US" sz="2300" spc="-46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Increasing sales percentage in states where current sales are below 5%, aiming to achieve a range between 5% to 10%.</a:t>
              </a:r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6696081" y="1918487"/>
            <a:ext cx="4895837" cy="1219409"/>
            <a:chOff x="0" y="0"/>
            <a:chExt cx="1031791" cy="256989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1031791" cy="256989"/>
            </a:xfrm>
            <a:custGeom>
              <a:avLst/>
              <a:gdLst/>
              <a:ahLst/>
              <a:cxnLst/>
              <a:rect l="l" t="t" r="r" b="b"/>
              <a:pathLst>
                <a:path w="1031791" h="256989">
                  <a:moveTo>
                    <a:pt x="60090" y="0"/>
                  </a:moveTo>
                  <a:lnTo>
                    <a:pt x="971700" y="0"/>
                  </a:lnTo>
                  <a:cubicBezTo>
                    <a:pt x="987637" y="0"/>
                    <a:pt x="1002921" y="6331"/>
                    <a:pt x="1014190" y="17600"/>
                  </a:cubicBezTo>
                  <a:cubicBezTo>
                    <a:pt x="1025460" y="28869"/>
                    <a:pt x="1031791" y="44153"/>
                    <a:pt x="1031791" y="60090"/>
                  </a:cubicBezTo>
                  <a:lnTo>
                    <a:pt x="1031791" y="196898"/>
                  </a:lnTo>
                  <a:cubicBezTo>
                    <a:pt x="1031791" y="230085"/>
                    <a:pt x="1004887" y="256989"/>
                    <a:pt x="971700" y="256989"/>
                  </a:cubicBezTo>
                  <a:lnTo>
                    <a:pt x="60090" y="256989"/>
                  </a:lnTo>
                  <a:cubicBezTo>
                    <a:pt x="26903" y="256989"/>
                    <a:pt x="0" y="230085"/>
                    <a:pt x="0" y="196898"/>
                  </a:cubicBezTo>
                  <a:lnTo>
                    <a:pt x="0" y="60090"/>
                  </a:lnTo>
                  <a:cubicBezTo>
                    <a:pt x="0" y="26903"/>
                    <a:pt x="26903" y="0"/>
                    <a:pt x="60090" y="0"/>
                  </a:cubicBezTo>
                  <a:close/>
                </a:path>
              </a:pathLst>
            </a:custGeom>
            <a:solidFill>
              <a:srgbClr val="FFFFFF">
                <a:alpha val="20784"/>
              </a:srgbClr>
            </a:solidFill>
          </p:spPr>
        </p:sp>
        <p:sp>
          <p:nvSpPr>
            <p:cNvPr id="65" name="TextBox 65"/>
            <p:cNvSpPr txBox="1"/>
            <p:nvPr/>
          </p:nvSpPr>
          <p:spPr>
            <a:xfrm>
              <a:off x="0" y="-66675"/>
              <a:ext cx="1031791" cy="3236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6906139" y="1398930"/>
            <a:ext cx="1204481" cy="811450"/>
            <a:chOff x="0" y="0"/>
            <a:chExt cx="317230" cy="213715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317230" cy="213715"/>
            </a:xfrm>
            <a:custGeom>
              <a:avLst/>
              <a:gdLst/>
              <a:ahLst/>
              <a:cxnLst/>
              <a:rect l="l" t="t" r="r" b="b"/>
              <a:pathLst>
                <a:path w="317230" h="213715">
                  <a:moveTo>
                    <a:pt x="106858" y="0"/>
                  </a:moveTo>
                  <a:lnTo>
                    <a:pt x="210372" y="0"/>
                  </a:lnTo>
                  <a:cubicBezTo>
                    <a:pt x="269388" y="0"/>
                    <a:pt x="317230" y="47842"/>
                    <a:pt x="317230" y="106858"/>
                  </a:cubicBezTo>
                  <a:lnTo>
                    <a:pt x="317230" y="106858"/>
                  </a:lnTo>
                  <a:cubicBezTo>
                    <a:pt x="317230" y="135198"/>
                    <a:pt x="305971" y="162378"/>
                    <a:pt x="285932" y="182417"/>
                  </a:cubicBezTo>
                  <a:cubicBezTo>
                    <a:pt x="265892" y="202457"/>
                    <a:pt x="238712" y="213715"/>
                    <a:pt x="210372" y="213715"/>
                  </a:cubicBezTo>
                  <a:lnTo>
                    <a:pt x="106858" y="213715"/>
                  </a:lnTo>
                  <a:cubicBezTo>
                    <a:pt x="47842" y="213715"/>
                    <a:pt x="0" y="165873"/>
                    <a:pt x="0" y="106858"/>
                  </a:cubicBezTo>
                  <a:lnTo>
                    <a:pt x="0" y="106858"/>
                  </a:lnTo>
                  <a:cubicBezTo>
                    <a:pt x="0" y="47842"/>
                    <a:pt x="47842" y="0"/>
                    <a:pt x="10685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D118">
                    <a:alpha val="100000"/>
                  </a:srgbClr>
                </a:gs>
                <a:gs pos="100000">
                  <a:srgbClr val="FFEDD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38100" cap="rnd">
              <a:solidFill>
                <a:srgbClr val="002960"/>
              </a:solidFill>
              <a:prstDash val="solid"/>
              <a:round/>
            </a:ln>
          </p:spPr>
        </p:sp>
        <p:sp>
          <p:nvSpPr>
            <p:cNvPr id="68" name="TextBox 68"/>
            <p:cNvSpPr txBox="1"/>
            <p:nvPr/>
          </p:nvSpPr>
          <p:spPr>
            <a:xfrm>
              <a:off x="0" y="-47625"/>
              <a:ext cx="317230" cy="2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r>
                <a:rPr lang="en-US" sz="2503" b="1" spc="-50">
                  <a:solidFill>
                    <a:srgbClr val="00296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Tools</a:t>
              </a:r>
            </a:p>
          </p:txBody>
        </p:sp>
      </p:grpSp>
      <p:sp>
        <p:nvSpPr>
          <p:cNvPr id="69" name="TextBox 69"/>
          <p:cNvSpPr txBox="1"/>
          <p:nvPr/>
        </p:nvSpPr>
        <p:spPr>
          <a:xfrm>
            <a:off x="6884193" y="2200855"/>
            <a:ext cx="4519615" cy="698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37"/>
              </a:lnSpc>
            </a:pPr>
            <a:r>
              <a:rPr lang="en-US" sz="2300" spc="-46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Google Sheets, Goole Bigquery Microsoft Power BI.</a:t>
            </a:r>
          </a:p>
        </p:txBody>
      </p:sp>
      <p:sp>
        <p:nvSpPr>
          <p:cNvPr id="70" name="Freeform 70"/>
          <p:cNvSpPr/>
          <p:nvPr/>
        </p:nvSpPr>
        <p:spPr>
          <a:xfrm rot="-2189649">
            <a:off x="7055324" y="4581645"/>
            <a:ext cx="1028195" cy="1123710"/>
          </a:xfrm>
          <a:custGeom>
            <a:avLst/>
            <a:gdLst/>
            <a:ahLst/>
            <a:cxnLst/>
            <a:rect l="l" t="t" r="r" b="b"/>
            <a:pathLst>
              <a:path w="1028195" h="1123710">
                <a:moveTo>
                  <a:pt x="0" y="0"/>
                </a:moveTo>
                <a:lnTo>
                  <a:pt x="1028195" y="0"/>
                </a:lnTo>
                <a:lnTo>
                  <a:pt x="1028195" y="1123710"/>
                </a:lnTo>
                <a:lnTo>
                  <a:pt x="0" y="11237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1" name="Freeform 71"/>
          <p:cNvSpPr/>
          <p:nvPr/>
        </p:nvSpPr>
        <p:spPr>
          <a:xfrm rot="903682">
            <a:off x="10483411" y="3525095"/>
            <a:ext cx="975513" cy="918201"/>
          </a:xfrm>
          <a:custGeom>
            <a:avLst/>
            <a:gdLst/>
            <a:ahLst/>
            <a:cxnLst/>
            <a:rect l="l" t="t" r="r" b="b"/>
            <a:pathLst>
              <a:path w="975513" h="918201">
                <a:moveTo>
                  <a:pt x="0" y="0"/>
                </a:moveTo>
                <a:lnTo>
                  <a:pt x="975512" y="0"/>
                </a:lnTo>
                <a:lnTo>
                  <a:pt x="975512" y="918201"/>
                </a:lnTo>
                <a:lnTo>
                  <a:pt x="0" y="9182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2" name="Group 72"/>
          <p:cNvGrpSpPr/>
          <p:nvPr/>
        </p:nvGrpSpPr>
        <p:grpSpPr>
          <a:xfrm>
            <a:off x="7385576" y="3644126"/>
            <a:ext cx="3768628" cy="2090115"/>
            <a:chOff x="0" y="0"/>
            <a:chExt cx="5024838" cy="2786820"/>
          </a:xfrm>
        </p:grpSpPr>
        <p:sp>
          <p:nvSpPr>
            <p:cNvPr id="73" name="TextBox 73"/>
            <p:cNvSpPr txBox="1"/>
            <p:nvPr/>
          </p:nvSpPr>
          <p:spPr>
            <a:xfrm>
              <a:off x="0" y="152400"/>
              <a:ext cx="3661668" cy="13439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48"/>
                </a:lnSpc>
              </a:pPr>
              <a:r>
                <a:rPr lang="en-US" sz="7369">
                  <a:solidFill>
                    <a:srgbClr val="FFD118"/>
                  </a:solidFill>
                  <a:latin typeface="League Gothic"/>
                  <a:ea typeface="League Gothic"/>
                  <a:cs typeface="League Gothic"/>
                  <a:sym typeface="League Gothic"/>
                </a:rPr>
                <a:t>EXECUTIVE</a:t>
              </a:r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1363170" y="1442914"/>
              <a:ext cx="3661668" cy="13439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48"/>
                </a:lnSpc>
              </a:pPr>
              <a:r>
                <a:rPr lang="en-US" sz="7369">
                  <a:solidFill>
                    <a:srgbClr val="FFD118"/>
                  </a:solidFill>
                  <a:latin typeface="League Gothic"/>
                  <a:ea typeface="League Gothic"/>
                  <a:cs typeface="League Gothic"/>
                  <a:sym typeface="League Gothic"/>
                </a:rPr>
                <a:t> SUMMARY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214E8B">
                <a:alpha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12480">
            <a:off x="10919953" y="1086058"/>
            <a:ext cx="424913" cy="42491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512480">
            <a:off x="7763237" y="1086058"/>
            <a:ext cx="424913" cy="42491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512480">
            <a:off x="15598403" y="3199958"/>
            <a:ext cx="908412" cy="90841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99000"/>
                  </a:srgbClr>
                </a:gs>
              </a:gsLst>
              <a:lin ang="54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512480">
            <a:off x="6850080" y="173958"/>
            <a:ext cx="908412" cy="90841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347003" y="9296234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5400000">
            <a:off x="17107868" y="9258300"/>
            <a:ext cx="1373330" cy="137333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99000"/>
                  </a:srgbClr>
                </a:gs>
              </a:gsLst>
              <a:lin ang="54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92231" y="8957057"/>
            <a:ext cx="678354" cy="67835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92231" y="8957057"/>
            <a:ext cx="678354" cy="678354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-4496773" y="0"/>
            <a:ext cx="11918330" cy="11918330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11D42">
                    <a:alpha val="76000"/>
                  </a:srgbClr>
                </a:gs>
                <a:gs pos="100000">
                  <a:srgbClr val="2A5C9F">
                    <a:alpha val="99000"/>
                  </a:srgbClr>
                </a:gs>
              </a:gsLst>
              <a:lin ang="540000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339662" y="6210360"/>
            <a:ext cx="1373330" cy="1373330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16052610" y="322362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3" name="Group 33"/>
          <p:cNvGrpSpPr/>
          <p:nvPr/>
        </p:nvGrpSpPr>
        <p:grpSpPr>
          <a:xfrm>
            <a:off x="2414318" y="2578997"/>
            <a:ext cx="5406597" cy="3261519"/>
            <a:chOff x="0" y="0"/>
            <a:chExt cx="1350671" cy="81479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350671" cy="814790"/>
            </a:xfrm>
            <a:custGeom>
              <a:avLst/>
              <a:gdLst/>
              <a:ahLst/>
              <a:cxnLst/>
              <a:rect l="l" t="t" r="r" b="b"/>
              <a:pathLst>
                <a:path w="1350671" h="814790">
                  <a:moveTo>
                    <a:pt x="25775" y="0"/>
                  </a:moveTo>
                  <a:lnTo>
                    <a:pt x="1324896" y="0"/>
                  </a:lnTo>
                  <a:cubicBezTo>
                    <a:pt x="1331732" y="0"/>
                    <a:pt x="1338288" y="2716"/>
                    <a:pt x="1343122" y="7549"/>
                  </a:cubicBezTo>
                  <a:cubicBezTo>
                    <a:pt x="1347955" y="12383"/>
                    <a:pt x="1350671" y="18939"/>
                    <a:pt x="1350671" y="25775"/>
                  </a:cubicBezTo>
                  <a:lnTo>
                    <a:pt x="1350671" y="789015"/>
                  </a:lnTo>
                  <a:cubicBezTo>
                    <a:pt x="1350671" y="795851"/>
                    <a:pt x="1347955" y="802407"/>
                    <a:pt x="1343122" y="807240"/>
                  </a:cubicBezTo>
                  <a:cubicBezTo>
                    <a:pt x="1338288" y="812074"/>
                    <a:pt x="1331732" y="814790"/>
                    <a:pt x="1324896" y="814790"/>
                  </a:cubicBezTo>
                  <a:lnTo>
                    <a:pt x="25775" y="814790"/>
                  </a:lnTo>
                  <a:cubicBezTo>
                    <a:pt x="18939" y="814790"/>
                    <a:pt x="12383" y="812074"/>
                    <a:pt x="7549" y="807240"/>
                  </a:cubicBezTo>
                  <a:cubicBezTo>
                    <a:pt x="2716" y="802407"/>
                    <a:pt x="0" y="795851"/>
                    <a:pt x="0" y="789015"/>
                  </a:cubicBezTo>
                  <a:lnTo>
                    <a:pt x="0" y="25775"/>
                  </a:lnTo>
                  <a:cubicBezTo>
                    <a:pt x="0" y="18939"/>
                    <a:pt x="2716" y="12383"/>
                    <a:pt x="7549" y="7549"/>
                  </a:cubicBezTo>
                  <a:cubicBezTo>
                    <a:pt x="12383" y="2716"/>
                    <a:pt x="18939" y="0"/>
                    <a:pt x="25775" y="0"/>
                  </a:cubicBezTo>
                  <a:close/>
                </a:path>
              </a:pathLst>
            </a:custGeom>
            <a:blipFill>
              <a:blip r:embed="rId3"/>
              <a:stretch>
                <a:fillRect l="-62" r="-62"/>
              </a:stretch>
            </a:blipFill>
          </p:spPr>
        </p:sp>
      </p:grpSp>
      <p:grpSp>
        <p:nvGrpSpPr>
          <p:cNvPr id="35" name="Group 35"/>
          <p:cNvGrpSpPr/>
          <p:nvPr/>
        </p:nvGrpSpPr>
        <p:grpSpPr>
          <a:xfrm>
            <a:off x="7847565" y="3422555"/>
            <a:ext cx="6607391" cy="1458719"/>
            <a:chOff x="372507" y="212663"/>
            <a:chExt cx="8809856" cy="1944957"/>
          </a:xfrm>
        </p:grpSpPr>
        <p:sp>
          <p:nvSpPr>
            <p:cNvPr id="36" name="TextBox 36"/>
            <p:cNvSpPr txBox="1"/>
            <p:nvPr/>
          </p:nvSpPr>
          <p:spPr>
            <a:xfrm>
              <a:off x="2508571" y="630974"/>
              <a:ext cx="6487867" cy="12290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05"/>
                </a:lnSpc>
                <a:spcBef>
                  <a:spcPct val="0"/>
                </a:spcBef>
              </a:pPr>
              <a:r>
                <a:rPr lang="en-US" sz="1718" spc="-34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In 2020 California achieved the highest overall sales approaching </a:t>
              </a:r>
              <a:r>
                <a:rPr lang="en-US" sz="1718" b="1" spc="-34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3.000</a:t>
              </a:r>
              <a:r>
                <a:rPr lang="en-US" sz="1718" spc="-34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. While other states had sales </a:t>
              </a:r>
              <a:r>
                <a:rPr lang="en-US" sz="1718" b="1" spc="-34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under</a:t>
              </a:r>
              <a:r>
                <a:rPr lang="en-US" sz="1718" spc="-34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than </a:t>
              </a:r>
              <a:r>
                <a:rPr lang="en-US" sz="1718" b="1" spc="-34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1.500</a:t>
              </a:r>
              <a:r>
                <a:rPr lang="en-US" sz="1718" b="1" spc="-34" dirty="0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,</a:t>
              </a:r>
              <a:r>
                <a:rPr lang="en-US" sz="1718" spc="-34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even many states  are under </a:t>
              </a:r>
              <a:r>
                <a:rPr lang="en-US" sz="1718" b="1" spc="-34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500.</a:t>
              </a:r>
            </a:p>
          </p:txBody>
        </p:sp>
        <p:grpSp>
          <p:nvGrpSpPr>
            <p:cNvPr id="37" name="Group 37"/>
            <p:cNvGrpSpPr/>
            <p:nvPr/>
          </p:nvGrpSpPr>
          <p:grpSpPr>
            <a:xfrm>
              <a:off x="2265746" y="212663"/>
              <a:ext cx="6916617" cy="1793420"/>
              <a:chOff x="0" y="-66675"/>
              <a:chExt cx="1463381" cy="379443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2150"/>
                <a:ext cx="1463381" cy="310618"/>
              </a:xfrm>
              <a:custGeom>
                <a:avLst/>
                <a:gdLst/>
                <a:ahLst/>
                <a:cxnLst/>
                <a:rect l="l" t="t" r="r" b="b"/>
                <a:pathLst>
                  <a:path w="1463381" h="310618">
                    <a:moveTo>
                      <a:pt x="34326" y="0"/>
                    </a:moveTo>
                    <a:lnTo>
                      <a:pt x="1429056" y="0"/>
                    </a:lnTo>
                    <a:cubicBezTo>
                      <a:pt x="1438159" y="0"/>
                      <a:pt x="1446890" y="3616"/>
                      <a:pt x="1453327" y="10054"/>
                    </a:cubicBezTo>
                    <a:cubicBezTo>
                      <a:pt x="1459765" y="16491"/>
                      <a:pt x="1463381" y="25222"/>
                      <a:pt x="1463381" y="34326"/>
                    </a:cubicBezTo>
                    <a:lnTo>
                      <a:pt x="1463381" y="276292"/>
                    </a:lnTo>
                    <a:cubicBezTo>
                      <a:pt x="1463381" y="295249"/>
                      <a:pt x="1448013" y="310618"/>
                      <a:pt x="1429056" y="310618"/>
                    </a:cubicBezTo>
                    <a:lnTo>
                      <a:pt x="34326" y="310618"/>
                    </a:lnTo>
                    <a:cubicBezTo>
                      <a:pt x="25222" y="310618"/>
                      <a:pt x="16491" y="307001"/>
                      <a:pt x="10054" y="300564"/>
                    </a:cubicBezTo>
                    <a:cubicBezTo>
                      <a:pt x="3616" y="294126"/>
                      <a:pt x="0" y="285395"/>
                      <a:pt x="0" y="276292"/>
                    </a:cubicBezTo>
                    <a:lnTo>
                      <a:pt x="0" y="34326"/>
                    </a:lnTo>
                    <a:cubicBezTo>
                      <a:pt x="0" y="25222"/>
                      <a:pt x="3616" y="16491"/>
                      <a:pt x="10054" y="10054"/>
                    </a:cubicBezTo>
                    <a:cubicBezTo>
                      <a:pt x="16491" y="3616"/>
                      <a:pt x="25222" y="0"/>
                      <a:pt x="34326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39" name="TextBox 39"/>
              <p:cNvSpPr txBox="1"/>
              <p:nvPr/>
            </p:nvSpPr>
            <p:spPr>
              <a:xfrm>
                <a:off x="0" y="-66675"/>
                <a:ext cx="1463381" cy="377293"/>
              </a:xfrm>
              <a:prstGeom prst="rect">
                <a:avLst/>
              </a:prstGeom>
            </p:spPr>
            <p:txBody>
              <a:bodyPr lIns="37951" tIns="37951" rIns="37951" bIns="37951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40" name="Freeform 40"/>
            <p:cNvSpPr/>
            <p:nvPr/>
          </p:nvSpPr>
          <p:spPr>
            <a:xfrm rot="8100000">
              <a:off x="372507" y="366911"/>
              <a:ext cx="1779517" cy="1790709"/>
            </a:xfrm>
            <a:custGeom>
              <a:avLst/>
              <a:gdLst/>
              <a:ahLst/>
              <a:cxnLst/>
              <a:rect l="l" t="t" r="r" b="b"/>
              <a:pathLst>
                <a:path w="1779517" h="1790709">
                  <a:moveTo>
                    <a:pt x="0" y="0"/>
                  </a:moveTo>
                  <a:lnTo>
                    <a:pt x="1779517" y="0"/>
                  </a:lnTo>
                  <a:lnTo>
                    <a:pt x="1779517" y="1790709"/>
                  </a:lnTo>
                  <a:lnTo>
                    <a:pt x="0" y="1790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1" name="Freeform 41"/>
          <p:cNvSpPr/>
          <p:nvPr/>
        </p:nvSpPr>
        <p:spPr>
          <a:xfrm>
            <a:off x="5920100" y="3030112"/>
            <a:ext cx="867558" cy="305814"/>
          </a:xfrm>
          <a:custGeom>
            <a:avLst/>
            <a:gdLst/>
            <a:ahLst/>
            <a:cxnLst/>
            <a:rect l="l" t="t" r="r" b="b"/>
            <a:pathLst>
              <a:path w="867558" h="305814">
                <a:moveTo>
                  <a:pt x="0" y="0"/>
                </a:moveTo>
                <a:lnTo>
                  <a:pt x="867557" y="0"/>
                </a:lnTo>
                <a:lnTo>
                  <a:pt x="867557" y="305814"/>
                </a:lnTo>
                <a:lnTo>
                  <a:pt x="0" y="3058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42" name="Group 42"/>
          <p:cNvGrpSpPr/>
          <p:nvPr/>
        </p:nvGrpSpPr>
        <p:grpSpPr>
          <a:xfrm>
            <a:off x="2126922" y="6111414"/>
            <a:ext cx="13609317" cy="2944553"/>
            <a:chOff x="0" y="0"/>
            <a:chExt cx="18145757" cy="3926071"/>
          </a:xfrm>
        </p:grpSpPr>
        <p:grpSp>
          <p:nvGrpSpPr>
            <p:cNvPr id="43" name="Group 43"/>
            <p:cNvGrpSpPr/>
            <p:nvPr/>
          </p:nvGrpSpPr>
          <p:grpSpPr>
            <a:xfrm>
              <a:off x="9356104" y="0"/>
              <a:ext cx="8789653" cy="3926071"/>
              <a:chOff x="0" y="0"/>
              <a:chExt cx="1089042" cy="486442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1089042" cy="486442"/>
              </a:xfrm>
              <a:custGeom>
                <a:avLst/>
                <a:gdLst/>
                <a:ahLst/>
                <a:cxnLst/>
                <a:rect l="l" t="t" r="r" b="b"/>
                <a:pathLst>
                  <a:path w="1089042" h="486442">
                    <a:moveTo>
                      <a:pt x="0" y="0"/>
                    </a:moveTo>
                    <a:lnTo>
                      <a:pt x="1089042" y="0"/>
                    </a:lnTo>
                    <a:lnTo>
                      <a:pt x="1089042" y="486442"/>
                    </a:lnTo>
                    <a:lnTo>
                      <a:pt x="0" y="486442"/>
                    </a:lnTo>
                    <a:close/>
                  </a:path>
                </a:pathLst>
              </a:custGeom>
              <a:blipFill>
                <a:blip r:embed="rId8"/>
                <a:stretch>
                  <a:fillRect t="-372" b="-372"/>
                </a:stretch>
              </a:blip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0" y="757435"/>
              <a:ext cx="7798361" cy="2547086"/>
              <a:chOff x="0" y="0"/>
              <a:chExt cx="1322719" cy="432024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1322719" cy="432024"/>
              </a:xfrm>
              <a:custGeom>
                <a:avLst/>
                <a:gdLst/>
                <a:ahLst/>
                <a:cxnLst/>
                <a:rect l="l" t="t" r="r" b="b"/>
                <a:pathLst>
                  <a:path w="1322719" h="432024">
                    <a:moveTo>
                      <a:pt x="46874" y="0"/>
                    </a:moveTo>
                    <a:lnTo>
                      <a:pt x="1275845" y="0"/>
                    </a:lnTo>
                    <a:cubicBezTo>
                      <a:pt x="1288277" y="0"/>
                      <a:pt x="1300200" y="4938"/>
                      <a:pt x="1308990" y="13729"/>
                    </a:cubicBezTo>
                    <a:cubicBezTo>
                      <a:pt x="1317781" y="22520"/>
                      <a:pt x="1322719" y="34442"/>
                      <a:pt x="1322719" y="46874"/>
                    </a:cubicBezTo>
                    <a:lnTo>
                      <a:pt x="1322719" y="385150"/>
                    </a:lnTo>
                    <a:cubicBezTo>
                      <a:pt x="1322719" y="397582"/>
                      <a:pt x="1317781" y="409505"/>
                      <a:pt x="1308990" y="418295"/>
                    </a:cubicBezTo>
                    <a:cubicBezTo>
                      <a:pt x="1300200" y="427086"/>
                      <a:pt x="1288277" y="432024"/>
                      <a:pt x="1275845" y="432024"/>
                    </a:cubicBezTo>
                    <a:lnTo>
                      <a:pt x="46874" y="432024"/>
                    </a:lnTo>
                    <a:cubicBezTo>
                      <a:pt x="34442" y="432024"/>
                      <a:pt x="22520" y="427086"/>
                      <a:pt x="13729" y="418295"/>
                    </a:cubicBezTo>
                    <a:cubicBezTo>
                      <a:pt x="4938" y="409505"/>
                      <a:pt x="0" y="397582"/>
                      <a:pt x="0" y="385150"/>
                    </a:cubicBezTo>
                    <a:lnTo>
                      <a:pt x="0" y="46874"/>
                    </a:lnTo>
                    <a:cubicBezTo>
                      <a:pt x="0" y="34442"/>
                      <a:pt x="4938" y="22520"/>
                      <a:pt x="13729" y="13729"/>
                    </a:cubicBezTo>
                    <a:cubicBezTo>
                      <a:pt x="22520" y="4938"/>
                      <a:pt x="34442" y="0"/>
                      <a:pt x="46874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0" y="-66675"/>
                <a:ext cx="1322719" cy="49869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48" name="TextBox 48"/>
            <p:cNvSpPr txBox="1"/>
            <p:nvPr/>
          </p:nvSpPr>
          <p:spPr>
            <a:xfrm>
              <a:off x="271583" y="855656"/>
              <a:ext cx="7203676" cy="22790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604"/>
                </a:lnSpc>
                <a:spcBef>
                  <a:spcPct val="0"/>
                </a:spcBef>
              </a:pPr>
              <a:r>
                <a:rPr lang="en-US" sz="1860" spc="-37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An analysis reveals </a:t>
              </a:r>
              <a:r>
                <a:rPr lang="en-US" sz="1860" b="1" spc="-37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significant drop in December 2020</a:t>
              </a:r>
              <a:r>
                <a:rPr lang="en-US" sz="1860" spc="-37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with many states has reported </a:t>
              </a:r>
              <a:r>
                <a:rPr lang="en-US" sz="1860" b="1" spc="-37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zero sales</a:t>
              </a:r>
              <a:r>
                <a:rPr lang="en-US" sz="1860" spc="-37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, aside the other 5 states has </a:t>
              </a:r>
              <a:r>
                <a:rPr lang="en-US" sz="1860" b="1" spc="-37" dirty="0">
                  <a:solidFill>
                    <a:srgbClr val="FFD118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maintained stable performance</a:t>
              </a:r>
              <a:r>
                <a:rPr lang="en-US" sz="1860" spc="-37" dirty="0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. The company want to investigate the factors affecting these sales spikes and declines.</a:t>
              </a:r>
            </a:p>
          </p:txBody>
        </p:sp>
        <p:sp>
          <p:nvSpPr>
            <p:cNvPr id="49" name="Freeform 49"/>
            <p:cNvSpPr/>
            <p:nvPr/>
          </p:nvSpPr>
          <p:spPr>
            <a:xfrm rot="-2700000">
              <a:off x="7889186" y="1316640"/>
              <a:ext cx="1419747" cy="1428676"/>
            </a:xfrm>
            <a:custGeom>
              <a:avLst/>
              <a:gdLst/>
              <a:ahLst/>
              <a:cxnLst/>
              <a:rect l="l" t="t" r="r" b="b"/>
              <a:pathLst>
                <a:path w="1419747" h="1428676">
                  <a:moveTo>
                    <a:pt x="0" y="0"/>
                  </a:moveTo>
                  <a:lnTo>
                    <a:pt x="1419746" y="0"/>
                  </a:lnTo>
                  <a:lnTo>
                    <a:pt x="1419746" y="1428676"/>
                  </a:lnTo>
                  <a:lnTo>
                    <a:pt x="0" y="14286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0" name="TextBox 50"/>
          <p:cNvSpPr txBox="1"/>
          <p:nvPr/>
        </p:nvSpPr>
        <p:spPr>
          <a:xfrm>
            <a:off x="5674921" y="598041"/>
            <a:ext cx="7701750" cy="169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31"/>
              </a:lnSpc>
            </a:pPr>
            <a:r>
              <a:rPr lang="en-US" sz="9879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PROJECT BACKGROUND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1D437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36413" y="9783400"/>
            <a:ext cx="9648791" cy="1007200"/>
            <a:chOff x="0" y="0"/>
            <a:chExt cx="3893239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93239" cy="406400"/>
            </a:xfrm>
            <a:custGeom>
              <a:avLst/>
              <a:gdLst/>
              <a:ahLst/>
              <a:cxnLst/>
              <a:rect l="l" t="t" r="r" b="b"/>
              <a:pathLst>
                <a:path w="3893239" h="406400">
                  <a:moveTo>
                    <a:pt x="3690039" y="0"/>
                  </a:moveTo>
                  <a:cubicBezTo>
                    <a:pt x="3802263" y="0"/>
                    <a:pt x="3893239" y="90976"/>
                    <a:pt x="3893239" y="203200"/>
                  </a:cubicBezTo>
                  <a:cubicBezTo>
                    <a:pt x="3893239" y="315424"/>
                    <a:pt x="3802263" y="406400"/>
                    <a:pt x="369003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9323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629094" y="9425909"/>
            <a:ext cx="5803847" cy="1007200"/>
            <a:chOff x="0" y="0"/>
            <a:chExt cx="2341823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41823" cy="406400"/>
            </a:xfrm>
            <a:custGeom>
              <a:avLst/>
              <a:gdLst/>
              <a:ahLst/>
              <a:cxnLst/>
              <a:rect l="l" t="t" r="r" b="b"/>
              <a:pathLst>
                <a:path w="2341823" h="406400">
                  <a:moveTo>
                    <a:pt x="2138623" y="0"/>
                  </a:moveTo>
                  <a:cubicBezTo>
                    <a:pt x="2250847" y="0"/>
                    <a:pt x="2341823" y="90976"/>
                    <a:pt x="2341823" y="203200"/>
                  </a:cubicBezTo>
                  <a:cubicBezTo>
                    <a:pt x="2341823" y="315424"/>
                    <a:pt x="2250847" y="406400"/>
                    <a:pt x="213862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341823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10723212" y="9783400"/>
            <a:ext cx="7747647" cy="1007200"/>
            <a:chOff x="0" y="0"/>
            <a:chExt cx="3126137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26137" cy="406400"/>
            </a:xfrm>
            <a:custGeom>
              <a:avLst/>
              <a:gdLst/>
              <a:ahLst/>
              <a:cxnLst/>
              <a:rect l="l" t="t" r="r" b="b"/>
              <a:pathLst>
                <a:path w="3126137" h="406400">
                  <a:moveTo>
                    <a:pt x="2922937" y="0"/>
                  </a:moveTo>
                  <a:cubicBezTo>
                    <a:pt x="3035161" y="0"/>
                    <a:pt x="3126137" y="90976"/>
                    <a:pt x="3126137" y="203200"/>
                  </a:cubicBezTo>
                  <a:cubicBezTo>
                    <a:pt x="3126137" y="315424"/>
                    <a:pt x="3035161" y="406400"/>
                    <a:pt x="29229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1261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10800000">
            <a:off x="13727103" y="9425909"/>
            <a:ext cx="6576134" cy="1007200"/>
            <a:chOff x="0" y="0"/>
            <a:chExt cx="2653437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653437" cy="406400"/>
            </a:xfrm>
            <a:custGeom>
              <a:avLst/>
              <a:gdLst/>
              <a:ahLst/>
              <a:cxnLst/>
              <a:rect l="l" t="t" r="r" b="b"/>
              <a:pathLst>
                <a:path w="2653437" h="406400">
                  <a:moveTo>
                    <a:pt x="2450237" y="0"/>
                  </a:moveTo>
                  <a:cubicBezTo>
                    <a:pt x="2562461" y="0"/>
                    <a:pt x="2653437" y="90976"/>
                    <a:pt x="2653437" y="203200"/>
                  </a:cubicBezTo>
                  <a:cubicBezTo>
                    <a:pt x="2653437" y="315424"/>
                    <a:pt x="2562461" y="406400"/>
                    <a:pt x="24502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6534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2568947" y="-249061"/>
            <a:ext cx="9648791" cy="1007200"/>
            <a:chOff x="0" y="0"/>
            <a:chExt cx="3893239" cy="406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893239" cy="406400"/>
            </a:xfrm>
            <a:custGeom>
              <a:avLst/>
              <a:gdLst/>
              <a:ahLst/>
              <a:cxnLst/>
              <a:rect l="l" t="t" r="r" b="b"/>
              <a:pathLst>
                <a:path w="3893239" h="406400">
                  <a:moveTo>
                    <a:pt x="3690039" y="0"/>
                  </a:moveTo>
                  <a:cubicBezTo>
                    <a:pt x="3802263" y="0"/>
                    <a:pt x="3893239" y="90976"/>
                    <a:pt x="3893239" y="203200"/>
                  </a:cubicBezTo>
                  <a:cubicBezTo>
                    <a:pt x="3893239" y="315424"/>
                    <a:pt x="3802263" y="406400"/>
                    <a:pt x="369003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389323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1310237" y="254539"/>
            <a:ext cx="5803847" cy="1007200"/>
            <a:chOff x="0" y="0"/>
            <a:chExt cx="2341823" cy="4064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341823" cy="406400"/>
            </a:xfrm>
            <a:custGeom>
              <a:avLst/>
              <a:gdLst/>
              <a:ahLst/>
              <a:cxnLst/>
              <a:rect l="l" t="t" r="r" b="b"/>
              <a:pathLst>
                <a:path w="2341823" h="406400">
                  <a:moveTo>
                    <a:pt x="2138623" y="0"/>
                  </a:moveTo>
                  <a:cubicBezTo>
                    <a:pt x="2250847" y="0"/>
                    <a:pt x="2341823" y="90976"/>
                    <a:pt x="2341823" y="203200"/>
                  </a:cubicBezTo>
                  <a:cubicBezTo>
                    <a:pt x="2341823" y="315424"/>
                    <a:pt x="2250847" y="406400"/>
                    <a:pt x="213862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2341823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10800000">
            <a:off x="11408272" y="-66675"/>
            <a:ext cx="7747647" cy="1007200"/>
            <a:chOff x="0" y="0"/>
            <a:chExt cx="3126137" cy="406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126137" cy="406400"/>
            </a:xfrm>
            <a:custGeom>
              <a:avLst/>
              <a:gdLst/>
              <a:ahLst/>
              <a:cxnLst/>
              <a:rect l="l" t="t" r="r" b="b"/>
              <a:pathLst>
                <a:path w="3126137" h="406400">
                  <a:moveTo>
                    <a:pt x="2922937" y="0"/>
                  </a:moveTo>
                  <a:cubicBezTo>
                    <a:pt x="3035161" y="0"/>
                    <a:pt x="3126137" y="90976"/>
                    <a:pt x="3126137" y="203200"/>
                  </a:cubicBezTo>
                  <a:cubicBezTo>
                    <a:pt x="3126137" y="315424"/>
                    <a:pt x="3035161" y="406400"/>
                    <a:pt x="29229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31261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 rot="-10800000">
            <a:off x="13513299" y="254539"/>
            <a:ext cx="6576134" cy="1007200"/>
            <a:chOff x="0" y="0"/>
            <a:chExt cx="2653437" cy="4064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2653437" cy="406400"/>
            </a:xfrm>
            <a:custGeom>
              <a:avLst/>
              <a:gdLst/>
              <a:ahLst/>
              <a:cxnLst/>
              <a:rect l="l" t="t" r="r" b="b"/>
              <a:pathLst>
                <a:path w="2653437" h="406400">
                  <a:moveTo>
                    <a:pt x="2450237" y="0"/>
                  </a:moveTo>
                  <a:cubicBezTo>
                    <a:pt x="2562461" y="0"/>
                    <a:pt x="2653437" y="90976"/>
                    <a:pt x="2653437" y="203200"/>
                  </a:cubicBezTo>
                  <a:cubicBezTo>
                    <a:pt x="2653437" y="315424"/>
                    <a:pt x="2562461" y="406400"/>
                    <a:pt x="24502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26534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33756" y="1507470"/>
            <a:ext cx="1373330" cy="1373330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6380914" y="1509517"/>
            <a:ext cx="1373330" cy="1373330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1272830" y="3526319"/>
            <a:ext cx="9068884" cy="4331428"/>
          </a:xfrm>
          <a:custGeom>
            <a:avLst/>
            <a:gdLst/>
            <a:ahLst/>
            <a:cxnLst/>
            <a:rect l="l" t="t" r="r" b="b"/>
            <a:pathLst>
              <a:path w="9068884" h="4331428">
                <a:moveTo>
                  <a:pt x="0" y="0"/>
                </a:moveTo>
                <a:lnTo>
                  <a:pt x="9068885" y="0"/>
                </a:lnTo>
                <a:lnTo>
                  <a:pt x="9068885" y="4331428"/>
                </a:lnTo>
                <a:lnTo>
                  <a:pt x="0" y="43314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" r="-3529"/>
            </a:stretch>
          </a:blipFill>
          <a:ln cap="rnd">
            <a:noFill/>
            <a:prstDash val="solid"/>
            <a:round/>
          </a:ln>
        </p:spPr>
      </p:sp>
      <p:sp>
        <p:nvSpPr>
          <p:cNvPr id="33" name="Freeform 33"/>
          <p:cNvSpPr/>
          <p:nvPr/>
        </p:nvSpPr>
        <p:spPr>
          <a:xfrm>
            <a:off x="16052610" y="322362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4" name="TextBox 34"/>
          <p:cNvSpPr txBox="1"/>
          <p:nvPr/>
        </p:nvSpPr>
        <p:spPr>
          <a:xfrm>
            <a:off x="6438546" y="596214"/>
            <a:ext cx="5410909" cy="1361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32"/>
              </a:lnSpc>
            </a:pPr>
            <a:r>
              <a:rPr lang="en-US" sz="7880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DATASET OVERVIEW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11019768" y="4257831"/>
            <a:ext cx="6180957" cy="1674885"/>
            <a:chOff x="0" y="0"/>
            <a:chExt cx="8241276" cy="2233181"/>
          </a:xfrm>
        </p:grpSpPr>
        <p:sp>
          <p:nvSpPr>
            <p:cNvPr id="36" name="TextBox 36"/>
            <p:cNvSpPr txBox="1"/>
            <p:nvPr/>
          </p:nvSpPr>
          <p:spPr>
            <a:xfrm>
              <a:off x="28078" y="653842"/>
              <a:ext cx="8213198" cy="15793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224"/>
                </a:lnSpc>
                <a:spcBef>
                  <a:spcPct val="0"/>
                </a:spcBef>
              </a:pPr>
              <a:r>
                <a:rPr lang="en-US" sz="2303" spc="-46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Focusing on U.S Regional Sales Dataset from January 1st, 2020 - December 31th, 2020. Final data is using 2.959 rows and 22 columns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47625"/>
              <a:ext cx="1566508" cy="5300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30"/>
                </a:lnSpc>
              </a:pPr>
              <a:r>
                <a:rPr lang="en-US" sz="2379" spc="-47">
                  <a:solidFill>
                    <a:srgbClr val="00296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Scope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1019768" y="3089122"/>
            <a:ext cx="2998415" cy="874785"/>
            <a:chOff x="0" y="0"/>
            <a:chExt cx="3997886" cy="1166381"/>
          </a:xfrm>
        </p:grpSpPr>
        <p:sp>
          <p:nvSpPr>
            <p:cNvPr id="39" name="TextBox 39"/>
            <p:cNvSpPr txBox="1"/>
            <p:nvPr/>
          </p:nvSpPr>
          <p:spPr>
            <a:xfrm>
              <a:off x="0" y="-47625"/>
              <a:ext cx="2663025" cy="5300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30"/>
                </a:lnSpc>
              </a:pPr>
              <a:r>
                <a:rPr lang="en-US" sz="2379" spc="-47">
                  <a:solidFill>
                    <a:srgbClr val="00296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Data Name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28078" y="653842"/>
              <a:ext cx="3969808" cy="5125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4"/>
                </a:lnSpc>
                <a:spcBef>
                  <a:spcPct val="0"/>
                </a:spcBef>
              </a:pPr>
              <a:r>
                <a:rPr lang="en-US" sz="2303" spc="-46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US Regional Sales Data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1019768" y="6227992"/>
            <a:ext cx="6239532" cy="1702615"/>
            <a:chOff x="0" y="0"/>
            <a:chExt cx="8319376" cy="2270154"/>
          </a:xfrm>
        </p:grpSpPr>
        <p:sp>
          <p:nvSpPr>
            <p:cNvPr id="42" name="TextBox 42"/>
            <p:cNvSpPr txBox="1"/>
            <p:nvPr/>
          </p:nvSpPr>
          <p:spPr>
            <a:xfrm>
              <a:off x="0" y="672892"/>
              <a:ext cx="8319376" cy="1597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271"/>
                </a:lnSpc>
                <a:spcBef>
                  <a:spcPct val="0"/>
                </a:spcBef>
              </a:pPr>
              <a:r>
                <a:rPr lang="en-US" sz="2336" spc="-46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Delivery time, Revenue, Customer Demographics, Product Demand, Sales Performance.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140092" y="-47625"/>
              <a:ext cx="2663025" cy="5300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30"/>
                </a:lnSpc>
              </a:pPr>
              <a:r>
                <a:rPr lang="en-US" sz="2379" spc="-47">
                  <a:solidFill>
                    <a:srgbClr val="00296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Column Used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224D">
                <a:alpha val="100000"/>
              </a:srgbClr>
            </a:gs>
            <a:gs pos="100000">
              <a:srgbClr val="134180">
                <a:alpha val="92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2574250" y="9835882"/>
            <a:ext cx="5803847" cy="1007200"/>
            <a:chOff x="0" y="0"/>
            <a:chExt cx="2341823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1823" cy="406400"/>
            </a:xfrm>
            <a:custGeom>
              <a:avLst/>
              <a:gdLst/>
              <a:ahLst/>
              <a:cxnLst/>
              <a:rect l="l" t="t" r="r" b="b"/>
              <a:pathLst>
                <a:path w="2341823" h="406400">
                  <a:moveTo>
                    <a:pt x="2138623" y="0"/>
                  </a:moveTo>
                  <a:cubicBezTo>
                    <a:pt x="2250847" y="0"/>
                    <a:pt x="2341823" y="90976"/>
                    <a:pt x="2341823" y="203200"/>
                  </a:cubicBezTo>
                  <a:cubicBezTo>
                    <a:pt x="2341823" y="315424"/>
                    <a:pt x="2250847" y="406400"/>
                    <a:pt x="213862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5528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41823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4048063" y="9883507"/>
            <a:ext cx="9648791" cy="1007200"/>
            <a:chOff x="0" y="0"/>
            <a:chExt cx="3893239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893239" cy="406400"/>
            </a:xfrm>
            <a:custGeom>
              <a:avLst/>
              <a:gdLst/>
              <a:ahLst/>
              <a:cxnLst/>
              <a:rect l="l" t="t" r="r" b="b"/>
              <a:pathLst>
                <a:path w="3893239" h="406400">
                  <a:moveTo>
                    <a:pt x="3690039" y="0"/>
                  </a:moveTo>
                  <a:cubicBezTo>
                    <a:pt x="3802263" y="0"/>
                    <a:pt x="3893239" y="90976"/>
                    <a:pt x="3893239" y="203200"/>
                  </a:cubicBezTo>
                  <a:cubicBezTo>
                    <a:pt x="3893239" y="315424"/>
                    <a:pt x="3802263" y="406400"/>
                    <a:pt x="369003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89323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33756" y="1507470"/>
            <a:ext cx="1373330" cy="137333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951344" y="556816"/>
            <a:ext cx="678354" cy="67835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380914" y="1509517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765842" y="556816"/>
            <a:ext cx="678354" cy="6783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25045" y="4281553"/>
            <a:ext cx="4272018" cy="2660961"/>
            <a:chOff x="0" y="0"/>
            <a:chExt cx="1190328" cy="74143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90328" cy="741433"/>
            </a:xfrm>
            <a:custGeom>
              <a:avLst/>
              <a:gdLst/>
              <a:ahLst/>
              <a:cxnLst/>
              <a:rect l="l" t="t" r="r" b="b"/>
              <a:pathLst>
                <a:path w="1190328" h="741433">
                  <a:moveTo>
                    <a:pt x="92424" y="0"/>
                  </a:moveTo>
                  <a:lnTo>
                    <a:pt x="1097904" y="0"/>
                  </a:lnTo>
                  <a:cubicBezTo>
                    <a:pt x="1122416" y="0"/>
                    <a:pt x="1145925" y="9738"/>
                    <a:pt x="1163257" y="27070"/>
                  </a:cubicBezTo>
                  <a:cubicBezTo>
                    <a:pt x="1180590" y="44403"/>
                    <a:pt x="1190328" y="67912"/>
                    <a:pt x="1190328" y="92424"/>
                  </a:cubicBezTo>
                  <a:lnTo>
                    <a:pt x="1190328" y="649009"/>
                  </a:lnTo>
                  <a:cubicBezTo>
                    <a:pt x="1190328" y="700054"/>
                    <a:pt x="1148948" y="741433"/>
                    <a:pt x="1097904" y="741433"/>
                  </a:cubicBezTo>
                  <a:lnTo>
                    <a:pt x="92424" y="741433"/>
                  </a:lnTo>
                  <a:cubicBezTo>
                    <a:pt x="41380" y="741433"/>
                    <a:pt x="0" y="700054"/>
                    <a:pt x="0" y="649009"/>
                  </a:cubicBezTo>
                  <a:lnTo>
                    <a:pt x="0" y="92424"/>
                  </a:lnTo>
                  <a:cubicBezTo>
                    <a:pt x="0" y="41380"/>
                    <a:pt x="41380" y="0"/>
                    <a:pt x="92424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1190328" cy="789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562573" y="7228881"/>
            <a:ext cx="2748252" cy="920173"/>
            <a:chOff x="0" y="0"/>
            <a:chExt cx="765755" cy="25639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65755" cy="256391"/>
            </a:xfrm>
            <a:custGeom>
              <a:avLst/>
              <a:gdLst/>
              <a:ahLst/>
              <a:cxnLst/>
              <a:rect l="l" t="t" r="r" b="b"/>
              <a:pathLst>
                <a:path w="765755" h="256391">
                  <a:moveTo>
                    <a:pt x="128196" y="0"/>
                  </a:moveTo>
                  <a:lnTo>
                    <a:pt x="637560" y="0"/>
                  </a:lnTo>
                  <a:cubicBezTo>
                    <a:pt x="708360" y="0"/>
                    <a:pt x="765755" y="57395"/>
                    <a:pt x="765755" y="128196"/>
                  </a:cubicBezTo>
                  <a:lnTo>
                    <a:pt x="765755" y="128196"/>
                  </a:lnTo>
                  <a:cubicBezTo>
                    <a:pt x="765755" y="198996"/>
                    <a:pt x="708360" y="256391"/>
                    <a:pt x="637560" y="256391"/>
                  </a:cubicBezTo>
                  <a:lnTo>
                    <a:pt x="128196" y="256391"/>
                  </a:lnTo>
                  <a:cubicBezTo>
                    <a:pt x="57395" y="256391"/>
                    <a:pt x="0" y="198996"/>
                    <a:pt x="0" y="128196"/>
                  </a:cubicBezTo>
                  <a:lnTo>
                    <a:pt x="0" y="128196"/>
                  </a:lnTo>
                  <a:cubicBezTo>
                    <a:pt x="0" y="57395"/>
                    <a:pt x="57395" y="0"/>
                    <a:pt x="128196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765755" cy="3040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6" name="AutoShape 26"/>
          <p:cNvSpPr/>
          <p:nvPr/>
        </p:nvSpPr>
        <p:spPr>
          <a:xfrm>
            <a:off x="4897063" y="5612034"/>
            <a:ext cx="665510" cy="2076934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7" name="Group 27"/>
          <p:cNvGrpSpPr/>
          <p:nvPr/>
        </p:nvGrpSpPr>
        <p:grpSpPr>
          <a:xfrm>
            <a:off x="5559360" y="8710396"/>
            <a:ext cx="2748252" cy="896886"/>
            <a:chOff x="0" y="0"/>
            <a:chExt cx="765755" cy="24990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765755" cy="249903"/>
            </a:xfrm>
            <a:custGeom>
              <a:avLst/>
              <a:gdLst/>
              <a:ahLst/>
              <a:cxnLst/>
              <a:rect l="l" t="t" r="r" b="b"/>
              <a:pathLst>
                <a:path w="765755" h="249903">
                  <a:moveTo>
                    <a:pt x="124951" y="0"/>
                  </a:moveTo>
                  <a:lnTo>
                    <a:pt x="640804" y="0"/>
                  </a:lnTo>
                  <a:cubicBezTo>
                    <a:pt x="673943" y="0"/>
                    <a:pt x="705725" y="13164"/>
                    <a:pt x="729158" y="36597"/>
                  </a:cubicBezTo>
                  <a:cubicBezTo>
                    <a:pt x="752591" y="60030"/>
                    <a:pt x="765755" y="91812"/>
                    <a:pt x="765755" y="124951"/>
                  </a:cubicBezTo>
                  <a:lnTo>
                    <a:pt x="765755" y="124951"/>
                  </a:lnTo>
                  <a:cubicBezTo>
                    <a:pt x="765755" y="193960"/>
                    <a:pt x="709813" y="249903"/>
                    <a:pt x="640804" y="249903"/>
                  </a:cubicBezTo>
                  <a:lnTo>
                    <a:pt x="124951" y="249903"/>
                  </a:lnTo>
                  <a:cubicBezTo>
                    <a:pt x="91812" y="249903"/>
                    <a:pt x="60030" y="236738"/>
                    <a:pt x="36597" y="213305"/>
                  </a:cubicBezTo>
                  <a:cubicBezTo>
                    <a:pt x="13164" y="189872"/>
                    <a:pt x="0" y="158090"/>
                    <a:pt x="0" y="124951"/>
                  </a:cubicBezTo>
                  <a:lnTo>
                    <a:pt x="0" y="124951"/>
                  </a:lnTo>
                  <a:cubicBezTo>
                    <a:pt x="0" y="91812"/>
                    <a:pt x="13164" y="60030"/>
                    <a:pt x="36597" y="36597"/>
                  </a:cubicBezTo>
                  <a:cubicBezTo>
                    <a:pt x="60030" y="13164"/>
                    <a:pt x="91812" y="0"/>
                    <a:pt x="124951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47625"/>
              <a:ext cx="765755" cy="297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30" name="AutoShape 30"/>
          <p:cNvSpPr/>
          <p:nvPr/>
        </p:nvSpPr>
        <p:spPr>
          <a:xfrm>
            <a:off x="4897063" y="5612034"/>
            <a:ext cx="662297" cy="3546806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31" name="Group 31"/>
          <p:cNvGrpSpPr/>
          <p:nvPr/>
        </p:nvGrpSpPr>
        <p:grpSpPr>
          <a:xfrm>
            <a:off x="5600729" y="3268916"/>
            <a:ext cx="2748252" cy="1040649"/>
            <a:chOff x="0" y="0"/>
            <a:chExt cx="765755" cy="28996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765755" cy="289960"/>
            </a:xfrm>
            <a:custGeom>
              <a:avLst/>
              <a:gdLst/>
              <a:ahLst/>
              <a:cxnLst/>
              <a:rect l="l" t="t" r="r" b="b"/>
              <a:pathLst>
                <a:path w="765755" h="289960">
                  <a:moveTo>
                    <a:pt x="143669" y="0"/>
                  </a:moveTo>
                  <a:lnTo>
                    <a:pt x="622087" y="0"/>
                  </a:lnTo>
                  <a:cubicBezTo>
                    <a:pt x="660190" y="0"/>
                    <a:pt x="696733" y="15136"/>
                    <a:pt x="723676" y="42080"/>
                  </a:cubicBezTo>
                  <a:cubicBezTo>
                    <a:pt x="750619" y="69023"/>
                    <a:pt x="765755" y="105565"/>
                    <a:pt x="765755" y="143669"/>
                  </a:cubicBezTo>
                  <a:lnTo>
                    <a:pt x="765755" y="146291"/>
                  </a:lnTo>
                  <a:cubicBezTo>
                    <a:pt x="765755" y="184394"/>
                    <a:pt x="750619" y="220937"/>
                    <a:pt x="723676" y="247880"/>
                  </a:cubicBezTo>
                  <a:cubicBezTo>
                    <a:pt x="696733" y="274823"/>
                    <a:pt x="660190" y="289960"/>
                    <a:pt x="622087" y="289960"/>
                  </a:cubicBezTo>
                  <a:lnTo>
                    <a:pt x="143669" y="289960"/>
                  </a:lnTo>
                  <a:cubicBezTo>
                    <a:pt x="105565" y="289960"/>
                    <a:pt x="69023" y="274823"/>
                    <a:pt x="42080" y="247880"/>
                  </a:cubicBezTo>
                  <a:cubicBezTo>
                    <a:pt x="15136" y="220937"/>
                    <a:pt x="0" y="184394"/>
                    <a:pt x="0" y="146291"/>
                  </a:cubicBezTo>
                  <a:lnTo>
                    <a:pt x="0" y="143669"/>
                  </a:lnTo>
                  <a:cubicBezTo>
                    <a:pt x="0" y="105565"/>
                    <a:pt x="15136" y="69023"/>
                    <a:pt x="42080" y="42080"/>
                  </a:cubicBezTo>
                  <a:cubicBezTo>
                    <a:pt x="69023" y="15136"/>
                    <a:pt x="105565" y="0"/>
                    <a:pt x="143669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47625"/>
              <a:ext cx="765755" cy="337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34" name="AutoShape 34"/>
          <p:cNvSpPr/>
          <p:nvPr/>
        </p:nvSpPr>
        <p:spPr>
          <a:xfrm flipV="1">
            <a:off x="4897063" y="3789240"/>
            <a:ext cx="703665" cy="1822794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35" name="Group 35"/>
          <p:cNvGrpSpPr/>
          <p:nvPr/>
        </p:nvGrpSpPr>
        <p:grpSpPr>
          <a:xfrm>
            <a:off x="5559360" y="1861356"/>
            <a:ext cx="2748252" cy="1064150"/>
            <a:chOff x="0" y="0"/>
            <a:chExt cx="765755" cy="29650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765755" cy="296508"/>
            </a:xfrm>
            <a:custGeom>
              <a:avLst/>
              <a:gdLst/>
              <a:ahLst/>
              <a:cxnLst/>
              <a:rect l="l" t="t" r="r" b="b"/>
              <a:pathLst>
                <a:path w="765755" h="296508">
                  <a:moveTo>
                    <a:pt x="143669" y="0"/>
                  </a:moveTo>
                  <a:lnTo>
                    <a:pt x="622087" y="0"/>
                  </a:lnTo>
                  <a:cubicBezTo>
                    <a:pt x="660190" y="0"/>
                    <a:pt x="696733" y="15136"/>
                    <a:pt x="723676" y="42080"/>
                  </a:cubicBezTo>
                  <a:cubicBezTo>
                    <a:pt x="750619" y="69023"/>
                    <a:pt x="765755" y="105565"/>
                    <a:pt x="765755" y="143669"/>
                  </a:cubicBezTo>
                  <a:lnTo>
                    <a:pt x="765755" y="152839"/>
                  </a:lnTo>
                  <a:cubicBezTo>
                    <a:pt x="765755" y="190943"/>
                    <a:pt x="750619" y="227485"/>
                    <a:pt x="723676" y="254429"/>
                  </a:cubicBezTo>
                  <a:cubicBezTo>
                    <a:pt x="696733" y="281372"/>
                    <a:pt x="660190" y="296508"/>
                    <a:pt x="622087" y="296508"/>
                  </a:cubicBezTo>
                  <a:lnTo>
                    <a:pt x="143669" y="296508"/>
                  </a:lnTo>
                  <a:cubicBezTo>
                    <a:pt x="105565" y="296508"/>
                    <a:pt x="69023" y="281372"/>
                    <a:pt x="42080" y="254429"/>
                  </a:cubicBezTo>
                  <a:cubicBezTo>
                    <a:pt x="15136" y="227485"/>
                    <a:pt x="0" y="190943"/>
                    <a:pt x="0" y="152839"/>
                  </a:cubicBezTo>
                  <a:lnTo>
                    <a:pt x="0" y="143669"/>
                  </a:lnTo>
                  <a:cubicBezTo>
                    <a:pt x="0" y="105565"/>
                    <a:pt x="15136" y="69023"/>
                    <a:pt x="42080" y="42080"/>
                  </a:cubicBezTo>
                  <a:cubicBezTo>
                    <a:pt x="69023" y="15136"/>
                    <a:pt x="105565" y="0"/>
                    <a:pt x="143669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47625"/>
              <a:ext cx="765755" cy="344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38" name="AutoShape 38"/>
          <p:cNvSpPr/>
          <p:nvPr/>
        </p:nvSpPr>
        <p:spPr>
          <a:xfrm flipV="1">
            <a:off x="4897063" y="2393431"/>
            <a:ext cx="662297" cy="3218602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9" name="TextBox 39"/>
          <p:cNvSpPr txBox="1"/>
          <p:nvPr/>
        </p:nvSpPr>
        <p:spPr>
          <a:xfrm>
            <a:off x="4908672" y="2152131"/>
            <a:ext cx="4132365" cy="444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Marketing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4867304" y="8917539"/>
            <a:ext cx="4132365" cy="444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Service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4867304" y="3551302"/>
            <a:ext cx="4132365" cy="444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Geographic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4838729" y="7428289"/>
            <a:ext cx="4132365" cy="444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Product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8773750" y="1743836"/>
            <a:ext cx="5528440" cy="1299190"/>
            <a:chOff x="0" y="0"/>
            <a:chExt cx="1540409" cy="361998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1540409" cy="361998"/>
            </a:xfrm>
            <a:custGeom>
              <a:avLst/>
              <a:gdLst/>
              <a:ahLst/>
              <a:cxnLst/>
              <a:rect l="l" t="t" r="r" b="b"/>
              <a:pathLst>
                <a:path w="1540409" h="361998">
                  <a:moveTo>
                    <a:pt x="71419" y="0"/>
                  </a:moveTo>
                  <a:lnTo>
                    <a:pt x="1468990" y="0"/>
                  </a:lnTo>
                  <a:cubicBezTo>
                    <a:pt x="1508434" y="0"/>
                    <a:pt x="1540409" y="31976"/>
                    <a:pt x="1540409" y="71419"/>
                  </a:cubicBezTo>
                  <a:lnTo>
                    <a:pt x="1540409" y="290579"/>
                  </a:lnTo>
                  <a:cubicBezTo>
                    <a:pt x="1540409" y="330023"/>
                    <a:pt x="1508434" y="361998"/>
                    <a:pt x="1468990" y="361998"/>
                  </a:cubicBezTo>
                  <a:lnTo>
                    <a:pt x="71419" y="361998"/>
                  </a:lnTo>
                  <a:cubicBezTo>
                    <a:pt x="31976" y="361998"/>
                    <a:pt x="0" y="330023"/>
                    <a:pt x="0" y="290579"/>
                  </a:cubicBezTo>
                  <a:lnTo>
                    <a:pt x="0" y="71419"/>
                  </a:lnTo>
                  <a:cubicBezTo>
                    <a:pt x="0" y="31976"/>
                    <a:pt x="31976" y="0"/>
                    <a:pt x="71419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47625"/>
              <a:ext cx="1540409" cy="409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46" name="AutoShape 46"/>
          <p:cNvSpPr/>
          <p:nvPr/>
        </p:nvSpPr>
        <p:spPr>
          <a:xfrm>
            <a:off x="8307612" y="2393431"/>
            <a:ext cx="466138" cy="0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47" name="Group 47"/>
          <p:cNvGrpSpPr/>
          <p:nvPr/>
        </p:nvGrpSpPr>
        <p:grpSpPr>
          <a:xfrm>
            <a:off x="8841936" y="4746897"/>
            <a:ext cx="2771777" cy="865137"/>
            <a:chOff x="0" y="0"/>
            <a:chExt cx="772310" cy="241056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772310" cy="241056"/>
            </a:xfrm>
            <a:custGeom>
              <a:avLst/>
              <a:gdLst/>
              <a:ahLst/>
              <a:cxnLst/>
              <a:rect l="l" t="t" r="r" b="b"/>
              <a:pathLst>
                <a:path w="772310" h="241056">
                  <a:moveTo>
                    <a:pt x="120528" y="0"/>
                  </a:moveTo>
                  <a:lnTo>
                    <a:pt x="651782" y="0"/>
                  </a:lnTo>
                  <a:cubicBezTo>
                    <a:pt x="683748" y="0"/>
                    <a:pt x="714405" y="12698"/>
                    <a:pt x="737008" y="35302"/>
                  </a:cubicBezTo>
                  <a:cubicBezTo>
                    <a:pt x="759612" y="57905"/>
                    <a:pt x="772310" y="88562"/>
                    <a:pt x="772310" y="120528"/>
                  </a:cubicBezTo>
                  <a:lnTo>
                    <a:pt x="772310" y="120528"/>
                  </a:lnTo>
                  <a:cubicBezTo>
                    <a:pt x="772310" y="152494"/>
                    <a:pt x="759612" y="183151"/>
                    <a:pt x="737008" y="205754"/>
                  </a:cubicBezTo>
                  <a:cubicBezTo>
                    <a:pt x="714405" y="228358"/>
                    <a:pt x="683748" y="241056"/>
                    <a:pt x="651782" y="241056"/>
                  </a:cubicBezTo>
                  <a:lnTo>
                    <a:pt x="120528" y="241056"/>
                  </a:lnTo>
                  <a:cubicBezTo>
                    <a:pt x="88562" y="241056"/>
                    <a:pt x="57905" y="228358"/>
                    <a:pt x="35302" y="205754"/>
                  </a:cubicBezTo>
                  <a:cubicBezTo>
                    <a:pt x="12698" y="183151"/>
                    <a:pt x="0" y="152494"/>
                    <a:pt x="0" y="120528"/>
                  </a:cubicBezTo>
                  <a:lnTo>
                    <a:pt x="0" y="120528"/>
                  </a:lnTo>
                  <a:cubicBezTo>
                    <a:pt x="0" y="88562"/>
                    <a:pt x="12698" y="57905"/>
                    <a:pt x="35302" y="35302"/>
                  </a:cubicBezTo>
                  <a:cubicBezTo>
                    <a:pt x="57905" y="12698"/>
                    <a:pt x="88562" y="0"/>
                    <a:pt x="120528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47625"/>
              <a:ext cx="772310" cy="2886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50" name="AutoShape 50"/>
          <p:cNvSpPr/>
          <p:nvPr/>
        </p:nvSpPr>
        <p:spPr>
          <a:xfrm>
            <a:off x="8348980" y="3789240"/>
            <a:ext cx="492956" cy="1390225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51" name="Group 51"/>
          <p:cNvGrpSpPr/>
          <p:nvPr/>
        </p:nvGrpSpPr>
        <p:grpSpPr>
          <a:xfrm>
            <a:off x="8841936" y="6031134"/>
            <a:ext cx="2748252" cy="880105"/>
            <a:chOff x="0" y="0"/>
            <a:chExt cx="765755" cy="245227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765755" cy="245227"/>
            </a:xfrm>
            <a:custGeom>
              <a:avLst/>
              <a:gdLst/>
              <a:ahLst/>
              <a:cxnLst/>
              <a:rect l="l" t="t" r="r" b="b"/>
              <a:pathLst>
                <a:path w="765755" h="245227">
                  <a:moveTo>
                    <a:pt x="122613" y="0"/>
                  </a:moveTo>
                  <a:lnTo>
                    <a:pt x="643142" y="0"/>
                  </a:lnTo>
                  <a:cubicBezTo>
                    <a:pt x="675661" y="0"/>
                    <a:pt x="706848" y="12918"/>
                    <a:pt x="729843" y="35913"/>
                  </a:cubicBezTo>
                  <a:cubicBezTo>
                    <a:pt x="752837" y="58907"/>
                    <a:pt x="765755" y="90094"/>
                    <a:pt x="765755" y="122613"/>
                  </a:cubicBezTo>
                  <a:lnTo>
                    <a:pt x="765755" y="122613"/>
                  </a:lnTo>
                  <a:cubicBezTo>
                    <a:pt x="765755" y="190331"/>
                    <a:pt x="710859" y="245227"/>
                    <a:pt x="643142" y="245227"/>
                  </a:cubicBezTo>
                  <a:lnTo>
                    <a:pt x="122613" y="245227"/>
                  </a:lnTo>
                  <a:cubicBezTo>
                    <a:pt x="90094" y="245227"/>
                    <a:pt x="58907" y="232309"/>
                    <a:pt x="35913" y="209314"/>
                  </a:cubicBezTo>
                  <a:cubicBezTo>
                    <a:pt x="12918" y="186320"/>
                    <a:pt x="0" y="155133"/>
                    <a:pt x="0" y="122613"/>
                  </a:cubicBezTo>
                  <a:lnTo>
                    <a:pt x="0" y="122613"/>
                  </a:lnTo>
                  <a:cubicBezTo>
                    <a:pt x="0" y="90094"/>
                    <a:pt x="12918" y="58907"/>
                    <a:pt x="35913" y="35913"/>
                  </a:cubicBezTo>
                  <a:cubicBezTo>
                    <a:pt x="58907" y="12918"/>
                    <a:pt x="90094" y="0"/>
                    <a:pt x="122613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47625"/>
              <a:ext cx="765755" cy="2928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54" name="AutoShape 54"/>
          <p:cNvSpPr/>
          <p:nvPr/>
        </p:nvSpPr>
        <p:spPr>
          <a:xfrm>
            <a:off x="8348980" y="3789240"/>
            <a:ext cx="492956" cy="2681946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55" name="Group 55"/>
          <p:cNvGrpSpPr/>
          <p:nvPr/>
        </p:nvGrpSpPr>
        <p:grpSpPr>
          <a:xfrm>
            <a:off x="8960711" y="3190985"/>
            <a:ext cx="4688239" cy="1203235"/>
            <a:chOff x="0" y="0"/>
            <a:chExt cx="1306301" cy="335262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1306301" cy="335262"/>
            </a:xfrm>
            <a:custGeom>
              <a:avLst/>
              <a:gdLst/>
              <a:ahLst/>
              <a:cxnLst/>
              <a:rect l="l" t="t" r="r" b="b"/>
              <a:pathLst>
                <a:path w="1306301" h="335262">
                  <a:moveTo>
                    <a:pt x="84219" y="0"/>
                  </a:moveTo>
                  <a:lnTo>
                    <a:pt x="1222082" y="0"/>
                  </a:lnTo>
                  <a:cubicBezTo>
                    <a:pt x="1268595" y="0"/>
                    <a:pt x="1306301" y="37706"/>
                    <a:pt x="1306301" y="84219"/>
                  </a:cubicBezTo>
                  <a:lnTo>
                    <a:pt x="1306301" y="251043"/>
                  </a:lnTo>
                  <a:cubicBezTo>
                    <a:pt x="1306301" y="273379"/>
                    <a:pt x="1297428" y="294801"/>
                    <a:pt x="1281634" y="310595"/>
                  </a:cubicBezTo>
                  <a:cubicBezTo>
                    <a:pt x="1265840" y="326389"/>
                    <a:pt x="1244418" y="335262"/>
                    <a:pt x="1222082" y="335262"/>
                  </a:cubicBezTo>
                  <a:lnTo>
                    <a:pt x="84219" y="335262"/>
                  </a:lnTo>
                  <a:cubicBezTo>
                    <a:pt x="61883" y="335262"/>
                    <a:pt x="40461" y="326389"/>
                    <a:pt x="24667" y="310595"/>
                  </a:cubicBezTo>
                  <a:cubicBezTo>
                    <a:pt x="8873" y="294801"/>
                    <a:pt x="0" y="273379"/>
                    <a:pt x="0" y="251043"/>
                  </a:cubicBezTo>
                  <a:lnTo>
                    <a:pt x="0" y="84219"/>
                  </a:lnTo>
                  <a:cubicBezTo>
                    <a:pt x="0" y="61883"/>
                    <a:pt x="8873" y="40461"/>
                    <a:pt x="24667" y="24667"/>
                  </a:cubicBezTo>
                  <a:cubicBezTo>
                    <a:pt x="40461" y="8873"/>
                    <a:pt x="61883" y="0"/>
                    <a:pt x="84219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57" name="TextBox 57"/>
            <p:cNvSpPr txBox="1"/>
            <p:nvPr/>
          </p:nvSpPr>
          <p:spPr>
            <a:xfrm>
              <a:off x="0" y="-47625"/>
              <a:ext cx="1306301" cy="3828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58" name="AutoShape 58"/>
          <p:cNvSpPr/>
          <p:nvPr/>
        </p:nvSpPr>
        <p:spPr>
          <a:xfrm>
            <a:off x="8348980" y="3789240"/>
            <a:ext cx="611731" cy="3363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59" name="Group 59"/>
          <p:cNvGrpSpPr/>
          <p:nvPr/>
        </p:nvGrpSpPr>
        <p:grpSpPr>
          <a:xfrm>
            <a:off x="8822886" y="7146100"/>
            <a:ext cx="7502728" cy="1085736"/>
            <a:chOff x="0" y="0"/>
            <a:chExt cx="2090512" cy="302523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2090512" cy="302523"/>
            </a:xfrm>
            <a:custGeom>
              <a:avLst/>
              <a:gdLst/>
              <a:ahLst/>
              <a:cxnLst/>
              <a:rect l="l" t="t" r="r" b="b"/>
              <a:pathLst>
                <a:path w="2090512" h="302523">
                  <a:moveTo>
                    <a:pt x="52626" y="0"/>
                  </a:moveTo>
                  <a:lnTo>
                    <a:pt x="2037886" y="0"/>
                  </a:lnTo>
                  <a:cubicBezTo>
                    <a:pt x="2066951" y="0"/>
                    <a:pt x="2090512" y="23561"/>
                    <a:pt x="2090512" y="52626"/>
                  </a:cubicBezTo>
                  <a:lnTo>
                    <a:pt x="2090512" y="249897"/>
                  </a:lnTo>
                  <a:cubicBezTo>
                    <a:pt x="2090512" y="278961"/>
                    <a:pt x="2066951" y="302523"/>
                    <a:pt x="2037886" y="302523"/>
                  </a:cubicBezTo>
                  <a:lnTo>
                    <a:pt x="52626" y="302523"/>
                  </a:lnTo>
                  <a:cubicBezTo>
                    <a:pt x="23561" y="302523"/>
                    <a:pt x="0" y="278961"/>
                    <a:pt x="0" y="249897"/>
                  </a:cubicBezTo>
                  <a:lnTo>
                    <a:pt x="0" y="52626"/>
                  </a:lnTo>
                  <a:cubicBezTo>
                    <a:pt x="0" y="23561"/>
                    <a:pt x="23561" y="0"/>
                    <a:pt x="52626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0" y="-47625"/>
              <a:ext cx="2090512" cy="3501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62" name="AutoShape 62"/>
          <p:cNvSpPr/>
          <p:nvPr/>
        </p:nvSpPr>
        <p:spPr>
          <a:xfrm flipV="1">
            <a:off x="8310825" y="7688968"/>
            <a:ext cx="512061" cy="0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63" name="Group 63"/>
          <p:cNvGrpSpPr/>
          <p:nvPr/>
        </p:nvGrpSpPr>
        <p:grpSpPr>
          <a:xfrm>
            <a:off x="9041037" y="8710396"/>
            <a:ext cx="7166764" cy="896886"/>
            <a:chOff x="0" y="0"/>
            <a:chExt cx="1996902" cy="249903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1996902" cy="249903"/>
            </a:xfrm>
            <a:custGeom>
              <a:avLst/>
              <a:gdLst/>
              <a:ahLst/>
              <a:cxnLst/>
              <a:rect l="l" t="t" r="r" b="b"/>
              <a:pathLst>
                <a:path w="1996902" h="249903">
                  <a:moveTo>
                    <a:pt x="55093" y="0"/>
                  </a:moveTo>
                  <a:lnTo>
                    <a:pt x="1941809" y="0"/>
                  </a:lnTo>
                  <a:cubicBezTo>
                    <a:pt x="1972236" y="0"/>
                    <a:pt x="1996902" y="24666"/>
                    <a:pt x="1996902" y="55093"/>
                  </a:cubicBezTo>
                  <a:lnTo>
                    <a:pt x="1996902" y="194810"/>
                  </a:lnTo>
                  <a:cubicBezTo>
                    <a:pt x="1996902" y="225237"/>
                    <a:pt x="1972236" y="249903"/>
                    <a:pt x="1941809" y="249903"/>
                  </a:cubicBezTo>
                  <a:lnTo>
                    <a:pt x="55093" y="249903"/>
                  </a:lnTo>
                  <a:cubicBezTo>
                    <a:pt x="24666" y="249903"/>
                    <a:pt x="0" y="225237"/>
                    <a:pt x="0" y="194810"/>
                  </a:cubicBezTo>
                  <a:lnTo>
                    <a:pt x="0" y="55093"/>
                  </a:lnTo>
                  <a:cubicBezTo>
                    <a:pt x="0" y="24666"/>
                    <a:pt x="24666" y="0"/>
                    <a:pt x="55093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65" name="TextBox 65"/>
            <p:cNvSpPr txBox="1"/>
            <p:nvPr/>
          </p:nvSpPr>
          <p:spPr>
            <a:xfrm>
              <a:off x="0" y="-47625"/>
              <a:ext cx="1996902" cy="297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66" name="AutoShape 66"/>
          <p:cNvSpPr/>
          <p:nvPr/>
        </p:nvSpPr>
        <p:spPr>
          <a:xfrm>
            <a:off x="8307612" y="9158839"/>
            <a:ext cx="733425" cy="0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67" name="Group 67"/>
          <p:cNvGrpSpPr/>
          <p:nvPr/>
        </p:nvGrpSpPr>
        <p:grpSpPr>
          <a:xfrm>
            <a:off x="12280463" y="4538762"/>
            <a:ext cx="5382492" cy="1281407"/>
            <a:chOff x="0" y="0"/>
            <a:chExt cx="1499743" cy="357043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1499743" cy="357043"/>
            </a:xfrm>
            <a:custGeom>
              <a:avLst/>
              <a:gdLst/>
              <a:ahLst/>
              <a:cxnLst/>
              <a:rect l="l" t="t" r="r" b="b"/>
              <a:pathLst>
                <a:path w="1499743" h="357043">
                  <a:moveTo>
                    <a:pt x="73356" y="0"/>
                  </a:moveTo>
                  <a:lnTo>
                    <a:pt x="1426387" y="0"/>
                  </a:lnTo>
                  <a:cubicBezTo>
                    <a:pt x="1466901" y="0"/>
                    <a:pt x="1499743" y="32843"/>
                    <a:pt x="1499743" y="73356"/>
                  </a:cubicBezTo>
                  <a:lnTo>
                    <a:pt x="1499743" y="283687"/>
                  </a:lnTo>
                  <a:cubicBezTo>
                    <a:pt x="1499743" y="324201"/>
                    <a:pt x="1466901" y="357043"/>
                    <a:pt x="1426387" y="357043"/>
                  </a:cubicBezTo>
                  <a:lnTo>
                    <a:pt x="73356" y="357043"/>
                  </a:lnTo>
                  <a:cubicBezTo>
                    <a:pt x="32843" y="357043"/>
                    <a:pt x="0" y="324201"/>
                    <a:pt x="0" y="283687"/>
                  </a:cubicBezTo>
                  <a:lnTo>
                    <a:pt x="0" y="73356"/>
                  </a:lnTo>
                  <a:cubicBezTo>
                    <a:pt x="0" y="32843"/>
                    <a:pt x="32843" y="0"/>
                    <a:pt x="73356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69" name="TextBox 69"/>
            <p:cNvSpPr txBox="1"/>
            <p:nvPr/>
          </p:nvSpPr>
          <p:spPr>
            <a:xfrm>
              <a:off x="0" y="-47625"/>
              <a:ext cx="1499743" cy="4046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70" name="AutoShape 70"/>
          <p:cNvSpPr/>
          <p:nvPr/>
        </p:nvSpPr>
        <p:spPr>
          <a:xfrm>
            <a:off x="11613713" y="5179465"/>
            <a:ext cx="666750" cy="0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71" name="Group 71"/>
          <p:cNvGrpSpPr/>
          <p:nvPr/>
        </p:nvGrpSpPr>
        <p:grpSpPr>
          <a:xfrm>
            <a:off x="12204263" y="6020194"/>
            <a:ext cx="5458692" cy="903532"/>
            <a:chOff x="0" y="0"/>
            <a:chExt cx="1520975" cy="251755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1520975" cy="251755"/>
            </a:xfrm>
            <a:custGeom>
              <a:avLst/>
              <a:gdLst/>
              <a:ahLst/>
              <a:cxnLst/>
              <a:rect l="l" t="t" r="r" b="b"/>
              <a:pathLst>
                <a:path w="1520975" h="251755">
                  <a:moveTo>
                    <a:pt x="72332" y="0"/>
                  </a:moveTo>
                  <a:lnTo>
                    <a:pt x="1448643" y="0"/>
                  </a:lnTo>
                  <a:cubicBezTo>
                    <a:pt x="1488591" y="0"/>
                    <a:pt x="1520975" y="32384"/>
                    <a:pt x="1520975" y="72332"/>
                  </a:cubicBezTo>
                  <a:lnTo>
                    <a:pt x="1520975" y="179423"/>
                  </a:lnTo>
                  <a:cubicBezTo>
                    <a:pt x="1520975" y="198606"/>
                    <a:pt x="1513355" y="217004"/>
                    <a:pt x="1499790" y="230569"/>
                  </a:cubicBezTo>
                  <a:cubicBezTo>
                    <a:pt x="1486225" y="244134"/>
                    <a:pt x="1467827" y="251755"/>
                    <a:pt x="1448643" y="251755"/>
                  </a:cubicBezTo>
                  <a:lnTo>
                    <a:pt x="72332" y="251755"/>
                  </a:lnTo>
                  <a:cubicBezTo>
                    <a:pt x="32384" y="251755"/>
                    <a:pt x="0" y="219370"/>
                    <a:pt x="0" y="179423"/>
                  </a:cubicBezTo>
                  <a:lnTo>
                    <a:pt x="0" y="72332"/>
                  </a:lnTo>
                  <a:cubicBezTo>
                    <a:pt x="0" y="32384"/>
                    <a:pt x="32384" y="0"/>
                    <a:pt x="72332" y="0"/>
                  </a:cubicBezTo>
                  <a:close/>
                </a:path>
              </a:pathLst>
            </a:custGeom>
            <a:solidFill>
              <a:srgbClr val="F8DC6A"/>
            </a:solidFill>
          </p:spPr>
        </p:sp>
        <p:sp>
          <p:nvSpPr>
            <p:cNvPr id="73" name="TextBox 73"/>
            <p:cNvSpPr txBox="1"/>
            <p:nvPr/>
          </p:nvSpPr>
          <p:spPr>
            <a:xfrm>
              <a:off x="0" y="-47625"/>
              <a:ext cx="1520975" cy="2993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74" name="AutoShape 74"/>
          <p:cNvSpPr/>
          <p:nvPr/>
        </p:nvSpPr>
        <p:spPr>
          <a:xfrm>
            <a:off x="11590188" y="6471186"/>
            <a:ext cx="614075" cy="774"/>
          </a:xfrm>
          <a:prstGeom prst="line">
            <a:avLst/>
          </a:prstGeom>
          <a:ln w="38100" cap="rnd">
            <a:solidFill>
              <a:srgbClr val="ACB8C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75" name="Freeform 75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6" name="TextBox 76"/>
          <p:cNvSpPr txBox="1"/>
          <p:nvPr/>
        </p:nvSpPr>
        <p:spPr>
          <a:xfrm>
            <a:off x="694872" y="4923284"/>
            <a:ext cx="4132365" cy="1384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 dirty="0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Factors causing the decline and increase in sales across various states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9138147" y="1933684"/>
            <a:ext cx="4831481" cy="914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sales team's performance is not very good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9138147" y="3281461"/>
            <a:ext cx="4333367" cy="914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Climate and weather affecting product sales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9069612" y="4927826"/>
            <a:ext cx="2166683" cy="444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Population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9371696" y="6220361"/>
            <a:ext cx="1736648" cy="444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Income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12675948" y="4703215"/>
            <a:ext cx="4591523" cy="914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population distribution in each country is uneven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12675948" y="6220361"/>
            <a:ext cx="4591523" cy="444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Different household income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9356723" y="7212717"/>
            <a:ext cx="6435054" cy="914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product price is high and limited, which does not align with the high demand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9406892" y="8917539"/>
            <a:ext cx="6435054" cy="444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296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delivery of goods is too slow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732367" y="366316"/>
            <a:ext cx="3794661" cy="169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31"/>
              </a:lnSpc>
            </a:pPr>
            <a:r>
              <a:rPr lang="en-US" sz="9879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ISSUE TREE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534933" y="8345580"/>
            <a:ext cx="678354" cy="67835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0585" y="8345580"/>
            <a:ext cx="678354" cy="67835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06404" y="1711619"/>
            <a:ext cx="16596091" cy="7866855"/>
            <a:chOff x="0" y="0"/>
            <a:chExt cx="4624229" cy="21919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624229" cy="2191970"/>
            </a:xfrm>
            <a:custGeom>
              <a:avLst/>
              <a:gdLst/>
              <a:ahLst/>
              <a:cxnLst/>
              <a:rect l="l" t="t" r="r" b="b"/>
              <a:pathLst>
                <a:path w="4624229" h="2191970">
                  <a:moveTo>
                    <a:pt x="0" y="0"/>
                  </a:moveTo>
                  <a:lnTo>
                    <a:pt x="4624229" y="0"/>
                  </a:lnTo>
                  <a:lnTo>
                    <a:pt x="4624229" y="2191970"/>
                  </a:lnTo>
                  <a:lnTo>
                    <a:pt x="0" y="219197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4624229" cy="22395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512480">
            <a:off x="10919953" y="1086058"/>
            <a:ext cx="424913" cy="42491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512480">
            <a:off x="7763237" y="1086058"/>
            <a:ext cx="424913" cy="424913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566926" y="9373700"/>
            <a:ext cx="1373330" cy="137333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7213287" y="9373700"/>
            <a:ext cx="1373330" cy="1373330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aphicFrame>
        <p:nvGraphicFramePr>
          <p:cNvPr id="24" name="Table 24"/>
          <p:cNvGraphicFramePr>
            <a:graphicFrameLocks noGrp="1"/>
          </p:cNvGraphicFramePr>
          <p:nvPr/>
        </p:nvGraphicFramePr>
        <p:xfrm>
          <a:off x="1028700" y="1885815"/>
          <a:ext cx="16142702" cy="7555849"/>
        </p:xfrm>
        <a:graphic>
          <a:graphicData uri="http://schemas.openxmlformats.org/drawingml/2006/table">
            <a:tbl>
              <a:tblPr/>
              <a:tblGrid>
                <a:gridCol w="965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120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653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33913"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b="1">
                          <a:solidFill>
                            <a:srgbClr val="FFFDFE"/>
                          </a:solidFill>
                          <a:latin typeface="Helvetica World Bold"/>
                          <a:ea typeface="Helvetica World Bold"/>
                          <a:cs typeface="Helvetica World Bold"/>
                          <a:sym typeface="Helvetica World Bold"/>
                        </a:rPr>
                        <a:t>No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1">
                      <a:gsLst>
                        <a:gs pos="0">
                          <a:srgbClr val="002960">
                            <a:alpha val="100000"/>
                          </a:srgbClr>
                        </a:gs>
                        <a:gs pos="100000">
                          <a:srgbClr val="214E8B">
                            <a:alpha val="95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b="1">
                          <a:solidFill>
                            <a:srgbClr val="FFFDFE"/>
                          </a:solidFill>
                          <a:latin typeface="Helvetica World Bold"/>
                          <a:ea typeface="Helvetica World Bold"/>
                          <a:cs typeface="Helvetica World Bold"/>
                          <a:sym typeface="Helvetica World Bold"/>
                        </a:rPr>
                        <a:t>Hypothesis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1">
                      <a:gsLst>
                        <a:gs pos="0">
                          <a:srgbClr val="002960">
                            <a:alpha val="100000"/>
                          </a:srgbClr>
                        </a:gs>
                        <a:gs pos="100000">
                          <a:srgbClr val="214E8B">
                            <a:alpha val="95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b="1">
                          <a:solidFill>
                            <a:srgbClr val="FFFDFE"/>
                          </a:solidFill>
                          <a:latin typeface="Helvetica World Bold"/>
                          <a:ea typeface="Helvetica World Bold"/>
                          <a:cs typeface="Helvetica World Bold"/>
                          <a:sym typeface="Helvetica World Bold"/>
                        </a:rPr>
                        <a:t>Variable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1">
                      <a:gsLst>
                        <a:gs pos="0">
                          <a:srgbClr val="002960">
                            <a:alpha val="100000"/>
                          </a:srgbClr>
                        </a:gs>
                        <a:gs pos="100000">
                          <a:srgbClr val="214E8B">
                            <a:alpha val="95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0956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1.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Delivery Time, Total Sales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8607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2.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Product Price, Total Sales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8607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3.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Population, Total Sales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65125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4.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Sales Team, Total Sales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45822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5.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Climate and Weather, Total Sales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82819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6.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2960"/>
                          </a:solidFill>
                          <a:latin typeface="Helvetica World"/>
                          <a:ea typeface="Helvetica World"/>
                          <a:cs typeface="Helvetica World"/>
                          <a:sym typeface="Helvetica World"/>
                        </a:rPr>
                        <a:t>Household Income, Total Sales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5" name="TextBox 25"/>
          <p:cNvSpPr txBox="1"/>
          <p:nvPr/>
        </p:nvSpPr>
        <p:spPr>
          <a:xfrm>
            <a:off x="2151465" y="3101841"/>
            <a:ext cx="11390315" cy="692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4"/>
              </a:lnSpc>
              <a:spcBef>
                <a:spcPct val="0"/>
              </a:spcBef>
            </a:pPr>
            <a:r>
              <a:rPr lang="en-US" sz="2003" spc="-40">
                <a:solidFill>
                  <a:srgbClr val="00296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If the average delivery time can be sped up, it can increase total sales by 5% - 10% in states experiencing a decline within one year.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151465" y="4146638"/>
            <a:ext cx="11397484" cy="692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4"/>
              </a:lnSpc>
              <a:spcBef>
                <a:spcPct val="0"/>
              </a:spcBef>
            </a:pPr>
            <a:r>
              <a:rPr lang="en-US" sz="2003" spc="-40">
                <a:solidFill>
                  <a:srgbClr val="00296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If product prices are adjusted to market prices, it can increase total sales by 5% - 10% in states experiencing a decline within one year.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182168" y="5105400"/>
            <a:ext cx="11570196" cy="692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4"/>
              </a:lnSpc>
              <a:spcBef>
                <a:spcPct val="0"/>
              </a:spcBef>
            </a:pPr>
            <a:r>
              <a:rPr lang="en-US" sz="2003" spc="-40">
                <a:solidFill>
                  <a:srgbClr val="00296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If the population is evenly distributed across all states, it can increase total sales by 5% - 10% in states experiencing a decline within one year.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151465" y="6064162"/>
            <a:ext cx="11397484" cy="692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4"/>
              </a:lnSpc>
              <a:spcBef>
                <a:spcPct val="0"/>
              </a:spcBef>
            </a:pPr>
            <a:r>
              <a:rPr lang="en-US" sz="2003" spc="-40">
                <a:solidFill>
                  <a:srgbClr val="00296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If the performance of the sales team in each state is improved, it can increase total sales by 5% - 10% in states experiencing a decline within one year. 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196507" y="7119007"/>
            <a:ext cx="11390315" cy="692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4"/>
              </a:lnSpc>
              <a:spcBef>
                <a:spcPct val="0"/>
              </a:spcBef>
            </a:pPr>
            <a:r>
              <a:rPr lang="en-US" sz="2003" spc="-40">
                <a:solidFill>
                  <a:srgbClr val="00296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If the climate and weather in a country support the shipping process, the total sales level will increase by 5% - 10% within one year.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51465" y="8495889"/>
            <a:ext cx="11165146" cy="339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4"/>
              </a:lnSpc>
              <a:spcBef>
                <a:spcPct val="0"/>
              </a:spcBef>
            </a:pPr>
            <a:r>
              <a:rPr lang="en-US" sz="2003" spc="-40">
                <a:solidFill>
                  <a:srgbClr val="00296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If household income increases in every state, it can increase total sales by 5% - 10% within one year.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046316" y="181757"/>
            <a:ext cx="8195369" cy="1522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30"/>
              </a:lnSpc>
            </a:pPr>
            <a:r>
              <a:rPr lang="en-US" sz="8878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HYPHOTHESIS &amp; VARIABLE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2960">
                <a:alpha val="100000"/>
              </a:srgbClr>
            </a:gs>
            <a:gs pos="100000">
              <a:srgbClr val="0D387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36413" y="9783400"/>
            <a:ext cx="9648791" cy="1007200"/>
            <a:chOff x="0" y="0"/>
            <a:chExt cx="3893239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93239" cy="406400"/>
            </a:xfrm>
            <a:custGeom>
              <a:avLst/>
              <a:gdLst/>
              <a:ahLst/>
              <a:cxnLst/>
              <a:rect l="l" t="t" r="r" b="b"/>
              <a:pathLst>
                <a:path w="3893239" h="406400">
                  <a:moveTo>
                    <a:pt x="3690039" y="0"/>
                  </a:moveTo>
                  <a:cubicBezTo>
                    <a:pt x="3802263" y="0"/>
                    <a:pt x="3893239" y="90976"/>
                    <a:pt x="3893239" y="203200"/>
                  </a:cubicBezTo>
                  <a:cubicBezTo>
                    <a:pt x="3893239" y="315424"/>
                    <a:pt x="3802263" y="406400"/>
                    <a:pt x="369003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14E8B">
                    <a:alpha val="95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9323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629094" y="9425909"/>
            <a:ext cx="5803847" cy="1007200"/>
            <a:chOff x="0" y="0"/>
            <a:chExt cx="2341823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41823" cy="406400"/>
            </a:xfrm>
            <a:custGeom>
              <a:avLst/>
              <a:gdLst/>
              <a:ahLst/>
              <a:cxnLst/>
              <a:rect l="l" t="t" r="r" b="b"/>
              <a:pathLst>
                <a:path w="2341823" h="406400">
                  <a:moveTo>
                    <a:pt x="2138623" y="0"/>
                  </a:moveTo>
                  <a:cubicBezTo>
                    <a:pt x="2250847" y="0"/>
                    <a:pt x="2341823" y="90976"/>
                    <a:pt x="2341823" y="203200"/>
                  </a:cubicBezTo>
                  <a:cubicBezTo>
                    <a:pt x="2341823" y="315424"/>
                    <a:pt x="2250847" y="406400"/>
                    <a:pt x="213862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14E8B">
                    <a:alpha val="95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341823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10723212" y="9783400"/>
            <a:ext cx="7747647" cy="1007200"/>
            <a:chOff x="0" y="0"/>
            <a:chExt cx="3126137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26137" cy="406400"/>
            </a:xfrm>
            <a:custGeom>
              <a:avLst/>
              <a:gdLst/>
              <a:ahLst/>
              <a:cxnLst/>
              <a:rect l="l" t="t" r="r" b="b"/>
              <a:pathLst>
                <a:path w="3126137" h="406400">
                  <a:moveTo>
                    <a:pt x="2922937" y="0"/>
                  </a:moveTo>
                  <a:cubicBezTo>
                    <a:pt x="3035161" y="0"/>
                    <a:pt x="3126137" y="90976"/>
                    <a:pt x="3126137" y="203200"/>
                  </a:cubicBezTo>
                  <a:cubicBezTo>
                    <a:pt x="3126137" y="315424"/>
                    <a:pt x="3035161" y="406400"/>
                    <a:pt x="29229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14E8B">
                    <a:alpha val="95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1261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10800000">
            <a:off x="13727103" y="9425909"/>
            <a:ext cx="6576134" cy="1007200"/>
            <a:chOff x="0" y="0"/>
            <a:chExt cx="2653437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653437" cy="406400"/>
            </a:xfrm>
            <a:custGeom>
              <a:avLst/>
              <a:gdLst/>
              <a:ahLst/>
              <a:cxnLst/>
              <a:rect l="l" t="t" r="r" b="b"/>
              <a:pathLst>
                <a:path w="2653437" h="406400">
                  <a:moveTo>
                    <a:pt x="2450237" y="0"/>
                  </a:moveTo>
                  <a:cubicBezTo>
                    <a:pt x="2562461" y="0"/>
                    <a:pt x="2653437" y="90976"/>
                    <a:pt x="2653437" y="203200"/>
                  </a:cubicBezTo>
                  <a:cubicBezTo>
                    <a:pt x="2653437" y="315424"/>
                    <a:pt x="2562461" y="406400"/>
                    <a:pt x="24502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14E8B">
                    <a:alpha val="95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6534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33756" y="1507470"/>
            <a:ext cx="1373330" cy="13733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380914" y="1509517"/>
            <a:ext cx="1373330" cy="137333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2A5C9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951344" y="556816"/>
            <a:ext cx="678354" cy="67835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5765842" y="556816"/>
            <a:ext cx="678354" cy="678354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960">
                    <a:alpha val="100000"/>
                  </a:srgbClr>
                </a:gs>
                <a:gs pos="100000">
                  <a:srgbClr val="134180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4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16560697" y="115990"/>
            <a:ext cx="1397206" cy="1397206"/>
          </a:xfrm>
          <a:custGeom>
            <a:avLst/>
            <a:gdLst/>
            <a:ahLst/>
            <a:cxnLst/>
            <a:rect l="l" t="t" r="r" b="b"/>
            <a:pathLst>
              <a:path w="1397206" h="1397206">
                <a:moveTo>
                  <a:pt x="0" y="0"/>
                </a:moveTo>
                <a:lnTo>
                  <a:pt x="1397206" y="0"/>
                </a:lnTo>
                <a:lnTo>
                  <a:pt x="1397206" y="1397206"/>
                </a:lnTo>
                <a:lnTo>
                  <a:pt x="0" y="1397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6497675" y="3241313"/>
            <a:ext cx="5292649" cy="4300278"/>
          </a:xfrm>
          <a:custGeom>
            <a:avLst/>
            <a:gdLst/>
            <a:ahLst/>
            <a:cxnLst/>
            <a:rect l="l" t="t" r="r" b="b"/>
            <a:pathLst>
              <a:path w="5292649" h="4300278">
                <a:moveTo>
                  <a:pt x="0" y="0"/>
                </a:moveTo>
                <a:lnTo>
                  <a:pt x="5292650" y="0"/>
                </a:lnTo>
                <a:lnTo>
                  <a:pt x="5292650" y="4300278"/>
                </a:lnTo>
                <a:lnTo>
                  <a:pt x="0" y="43002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6304979" y="462593"/>
            <a:ext cx="5678043" cy="1891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77"/>
              </a:lnSpc>
            </a:pPr>
            <a:r>
              <a:rPr lang="en-US" sz="11055">
                <a:solidFill>
                  <a:srgbClr val="FFD118"/>
                </a:solidFill>
                <a:latin typeface="League Gothic"/>
                <a:ea typeface="League Gothic"/>
                <a:cs typeface="League Gothic"/>
                <a:sym typeface="League Gothic"/>
              </a:rPr>
              <a:t>METHODOLOGY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11292528" y="2688568"/>
            <a:ext cx="3304507" cy="1664867"/>
            <a:chOff x="0" y="0"/>
            <a:chExt cx="4406009" cy="2219822"/>
          </a:xfrm>
        </p:grpSpPr>
        <p:grpSp>
          <p:nvGrpSpPr>
            <p:cNvPr id="30" name="Group 30"/>
            <p:cNvGrpSpPr/>
            <p:nvPr/>
          </p:nvGrpSpPr>
          <p:grpSpPr>
            <a:xfrm>
              <a:off x="0" y="0"/>
              <a:ext cx="4406009" cy="2219822"/>
              <a:chOff x="0" y="0"/>
              <a:chExt cx="696420" cy="350868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96420" cy="350868"/>
              </a:xfrm>
              <a:custGeom>
                <a:avLst/>
                <a:gdLst/>
                <a:ahLst/>
                <a:cxnLst/>
                <a:rect l="l" t="t" r="r" b="b"/>
                <a:pathLst>
                  <a:path w="696420" h="350868">
                    <a:moveTo>
                      <a:pt x="89028" y="0"/>
                    </a:moveTo>
                    <a:lnTo>
                      <a:pt x="607392" y="0"/>
                    </a:lnTo>
                    <a:cubicBezTo>
                      <a:pt x="631004" y="0"/>
                      <a:pt x="653648" y="9380"/>
                      <a:pt x="670344" y="26076"/>
                    </a:cubicBezTo>
                    <a:cubicBezTo>
                      <a:pt x="687040" y="42772"/>
                      <a:pt x="696420" y="65416"/>
                      <a:pt x="696420" y="89028"/>
                    </a:cubicBezTo>
                    <a:lnTo>
                      <a:pt x="696420" y="261840"/>
                    </a:lnTo>
                    <a:cubicBezTo>
                      <a:pt x="696420" y="285452"/>
                      <a:pt x="687040" y="308097"/>
                      <a:pt x="670344" y="324793"/>
                    </a:cubicBezTo>
                    <a:cubicBezTo>
                      <a:pt x="653648" y="341489"/>
                      <a:pt x="631004" y="350868"/>
                      <a:pt x="607392" y="350868"/>
                    </a:cubicBezTo>
                    <a:lnTo>
                      <a:pt x="89028" y="350868"/>
                    </a:lnTo>
                    <a:cubicBezTo>
                      <a:pt x="65416" y="350868"/>
                      <a:pt x="42772" y="341489"/>
                      <a:pt x="26076" y="324793"/>
                    </a:cubicBezTo>
                    <a:cubicBezTo>
                      <a:pt x="9380" y="308097"/>
                      <a:pt x="0" y="285452"/>
                      <a:pt x="0" y="261840"/>
                    </a:cubicBezTo>
                    <a:lnTo>
                      <a:pt x="0" y="89028"/>
                    </a:lnTo>
                    <a:cubicBezTo>
                      <a:pt x="0" y="65416"/>
                      <a:pt x="9380" y="42772"/>
                      <a:pt x="26076" y="26076"/>
                    </a:cubicBezTo>
                    <a:cubicBezTo>
                      <a:pt x="42772" y="9380"/>
                      <a:pt x="65416" y="0"/>
                      <a:pt x="89028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66675"/>
                <a:ext cx="696420" cy="4175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33" name="TextBox 33"/>
            <p:cNvSpPr txBox="1"/>
            <p:nvPr/>
          </p:nvSpPr>
          <p:spPr>
            <a:xfrm>
              <a:off x="192909" y="679844"/>
              <a:ext cx="4020192" cy="65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spc="-53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2. Data Cleaning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3577937" y="2688568"/>
            <a:ext cx="3304507" cy="1664867"/>
            <a:chOff x="0" y="0"/>
            <a:chExt cx="4406009" cy="2219822"/>
          </a:xfrm>
        </p:grpSpPr>
        <p:grpSp>
          <p:nvGrpSpPr>
            <p:cNvPr id="35" name="Group 35"/>
            <p:cNvGrpSpPr/>
            <p:nvPr/>
          </p:nvGrpSpPr>
          <p:grpSpPr>
            <a:xfrm>
              <a:off x="0" y="0"/>
              <a:ext cx="4406009" cy="2219822"/>
              <a:chOff x="0" y="0"/>
              <a:chExt cx="696420" cy="350868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696420" cy="350868"/>
              </a:xfrm>
              <a:custGeom>
                <a:avLst/>
                <a:gdLst/>
                <a:ahLst/>
                <a:cxnLst/>
                <a:rect l="l" t="t" r="r" b="b"/>
                <a:pathLst>
                  <a:path w="696420" h="350868">
                    <a:moveTo>
                      <a:pt x="89028" y="0"/>
                    </a:moveTo>
                    <a:lnTo>
                      <a:pt x="607392" y="0"/>
                    </a:lnTo>
                    <a:cubicBezTo>
                      <a:pt x="631004" y="0"/>
                      <a:pt x="653648" y="9380"/>
                      <a:pt x="670344" y="26076"/>
                    </a:cubicBezTo>
                    <a:cubicBezTo>
                      <a:pt x="687040" y="42772"/>
                      <a:pt x="696420" y="65416"/>
                      <a:pt x="696420" y="89028"/>
                    </a:cubicBezTo>
                    <a:lnTo>
                      <a:pt x="696420" y="261840"/>
                    </a:lnTo>
                    <a:cubicBezTo>
                      <a:pt x="696420" y="285452"/>
                      <a:pt x="687040" y="308097"/>
                      <a:pt x="670344" y="324793"/>
                    </a:cubicBezTo>
                    <a:cubicBezTo>
                      <a:pt x="653648" y="341489"/>
                      <a:pt x="631004" y="350868"/>
                      <a:pt x="607392" y="350868"/>
                    </a:cubicBezTo>
                    <a:lnTo>
                      <a:pt x="89028" y="350868"/>
                    </a:lnTo>
                    <a:cubicBezTo>
                      <a:pt x="65416" y="350868"/>
                      <a:pt x="42772" y="341489"/>
                      <a:pt x="26076" y="324793"/>
                    </a:cubicBezTo>
                    <a:cubicBezTo>
                      <a:pt x="9380" y="308097"/>
                      <a:pt x="0" y="285452"/>
                      <a:pt x="0" y="261840"/>
                    </a:cubicBezTo>
                    <a:lnTo>
                      <a:pt x="0" y="89028"/>
                    </a:lnTo>
                    <a:cubicBezTo>
                      <a:pt x="0" y="65416"/>
                      <a:pt x="9380" y="42772"/>
                      <a:pt x="26076" y="26076"/>
                    </a:cubicBezTo>
                    <a:cubicBezTo>
                      <a:pt x="42772" y="9380"/>
                      <a:pt x="65416" y="0"/>
                      <a:pt x="89028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66675"/>
                <a:ext cx="696420" cy="4175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38" name="TextBox 38"/>
            <p:cNvSpPr txBox="1"/>
            <p:nvPr/>
          </p:nvSpPr>
          <p:spPr>
            <a:xfrm>
              <a:off x="192909" y="336944"/>
              <a:ext cx="4020192" cy="1337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 b="1" spc="-53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1. Understanding</a:t>
              </a:r>
            </a:p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spc="-53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Business Problem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3000472" y="6187564"/>
            <a:ext cx="3304507" cy="1664867"/>
            <a:chOff x="0" y="0"/>
            <a:chExt cx="4406009" cy="2219822"/>
          </a:xfrm>
        </p:grpSpPr>
        <p:grpSp>
          <p:nvGrpSpPr>
            <p:cNvPr id="40" name="Group 40"/>
            <p:cNvGrpSpPr/>
            <p:nvPr/>
          </p:nvGrpSpPr>
          <p:grpSpPr>
            <a:xfrm>
              <a:off x="0" y="0"/>
              <a:ext cx="4406009" cy="2219822"/>
              <a:chOff x="0" y="0"/>
              <a:chExt cx="696420" cy="350868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696420" cy="350868"/>
              </a:xfrm>
              <a:custGeom>
                <a:avLst/>
                <a:gdLst/>
                <a:ahLst/>
                <a:cxnLst/>
                <a:rect l="l" t="t" r="r" b="b"/>
                <a:pathLst>
                  <a:path w="696420" h="350868">
                    <a:moveTo>
                      <a:pt x="89028" y="0"/>
                    </a:moveTo>
                    <a:lnTo>
                      <a:pt x="607392" y="0"/>
                    </a:lnTo>
                    <a:cubicBezTo>
                      <a:pt x="631004" y="0"/>
                      <a:pt x="653648" y="9380"/>
                      <a:pt x="670344" y="26076"/>
                    </a:cubicBezTo>
                    <a:cubicBezTo>
                      <a:pt x="687040" y="42772"/>
                      <a:pt x="696420" y="65416"/>
                      <a:pt x="696420" y="89028"/>
                    </a:cubicBezTo>
                    <a:lnTo>
                      <a:pt x="696420" y="261840"/>
                    </a:lnTo>
                    <a:cubicBezTo>
                      <a:pt x="696420" y="285452"/>
                      <a:pt x="687040" y="308097"/>
                      <a:pt x="670344" y="324793"/>
                    </a:cubicBezTo>
                    <a:cubicBezTo>
                      <a:pt x="653648" y="341489"/>
                      <a:pt x="631004" y="350868"/>
                      <a:pt x="607392" y="350868"/>
                    </a:cubicBezTo>
                    <a:lnTo>
                      <a:pt x="89028" y="350868"/>
                    </a:lnTo>
                    <a:cubicBezTo>
                      <a:pt x="65416" y="350868"/>
                      <a:pt x="42772" y="341489"/>
                      <a:pt x="26076" y="324793"/>
                    </a:cubicBezTo>
                    <a:cubicBezTo>
                      <a:pt x="9380" y="308097"/>
                      <a:pt x="0" y="285452"/>
                      <a:pt x="0" y="261840"/>
                    </a:cubicBezTo>
                    <a:lnTo>
                      <a:pt x="0" y="89028"/>
                    </a:lnTo>
                    <a:cubicBezTo>
                      <a:pt x="0" y="65416"/>
                      <a:pt x="9380" y="42772"/>
                      <a:pt x="26076" y="26076"/>
                    </a:cubicBezTo>
                    <a:cubicBezTo>
                      <a:pt x="42772" y="9380"/>
                      <a:pt x="65416" y="0"/>
                      <a:pt x="89028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66675"/>
                <a:ext cx="696420" cy="4175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43" name="TextBox 43"/>
            <p:cNvSpPr txBox="1"/>
            <p:nvPr/>
          </p:nvSpPr>
          <p:spPr>
            <a:xfrm>
              <a:off x="192909" y="412680"/>
              <a:ext cx="4020192" cy="1337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spc="-53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5. Insight &amp; Recommendation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2195494" y="6187564"/>
            <a:ext cx="3304507" cy="1664867"/>
            <a:chOff x="0" y="0"/>
            <a:chExt cx="4406009" cy="2219822"/>
          </a:xfrm>
        </p:grpSpPr>
        <p:grpSp>
          <p:nvGrpSpPr>
            <p:cNvPr id="45" name="Group 45"/>
            <p:cNvGrpSpPr/>
            <p:nvPr/>
          </p:nvGrpSpPr>
          <p:grpSpPr>
            <a:xfrm>
              <a:off x="0" y="0"/>
              <a:ext cx="4406009" cy="2219822"/>
              <a:chOff x="0" y="0"/>
              <a:chExt cx="696420" cy="350868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696420" cy="350868"/>
              </a:xfrm>
              <a:custGeom>
                <a:avLst/>
                <a:gdLst/>
                <a:ahLst/>
                <a:cxnLst/>
                <a:rect l="l" t="t" r="r" b="b"/>
                <a:pathLst>
                  <a:path w="696420" h="350868">
                    <a:moveTo>
                      <a:pt x="89028" y="0"/>
                    </a:moveTo>
                    <a:lnTo>
                      <a:pt x="607392" y="0"/>
                    </a:lnTo>
                    <a:cubicBezTo>
                      <a:pt x="631004" y="0"/>
                      <a:pt x="653648" y="9380"/>
                      <a:pt x="670344" y="26076"/>
                    </a:cubicBezTo>
                    <a:cubicBezTo>
                      <a:pt x="687040" y="42772"/>
                      <a:pt x="696420" y="65416"/>
                      <a:pt x="696420" y="89028"/>
                    </a:cubicBezTo>
                    <a:lnTo>
                      <a:pt x="696420" y="261840"/>
                    </a:lnTo>
                    <a:cubicBezTo>
                      <a:pt x="696420" y="285452"/>
                      <a:pt x="687040" y="308097"/>
                      <a:pt x="670344" y="324793"/>
                    </a:cubicBezTo>
                    <a:cubicBezTo>
                      <a:pt x="653648" y="341489"/>
                      <a:pt x="631004" y="350868"/>
                      <a:pt x="607392" y="350868"/>
                    </a:cubicBezTo>
                    <a:lnTo>
                      <a:pt x="89028" y="350868"/>
                    </a:lnTo>
                    <a:cubicBezTo>
                      <a:pt x="65416" y="350868"/>
                      <a:pt x="42772" y="341489"/>
                      <a:pt x="26076" y="324793"/>
                    </a:cubicBezTo>
                    <a:cubicBezTo>
                      <a:pt x="9380" y="308097"/>
                      <a:pt x="0" y="285452"/>
                      <a:pt x="0" y="261840"/>
                    </a:cubicBezTo>
                    <a:lnTo>
                      <a:pt x="0" y="89028"/>
                    </a:lnTo>
                    <a:cubicBezTo>
                      <a:pt x="0" y="65416"/>
                      <a:pt x="9380" y="42772"/>
                      <a:pt x="26076" y="26076"/>
                    </a:cubicBezTo>
                    <a:cubicBezTo>
                      <a:pt x="42772" y="9380"/>
                      <a:pt x="65416" y="0"/>
                      <a:pt x="89028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0" y="-66675"/>
                <a:ext cx="696420" cy="4175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48" name="TextBox 48"/>
            <p:cNvSpPr txBox="1"/>
            <p:nvPr/>
          </p:nvSpPr>
          <p:spPr>
            <a:xfrm>
              <a:off x="192909" y="705979"/>
              <a:ext cx="4020192" cy="65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spc="-53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3. Data Analysis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7491747" y="7852431"/>
            <a:ext cx="3304507" cy="1664867"/>
            <a:chOff x="0" y="0"/>
            <a:chExt cx="4406009" cy="2219822"/>
          </a:xfrm>
        </p:grpSpPr>
        <p:grpSp>
          <p:nvGrpSpPr>
            <p:cNvPr id="50" name="Group 50"/>
            <p:cNvGrpSpPr/>
            <p:nvPr/>
          </p:nvGrpSpPr>
          <p:grpSpPr>
            <a:xfrm>
              <a:off x="0" y="0"/>
              <a:ext cx="4406009" cy="2219822"/>
              <a:chOff x="0" y="0"/>
              <a:chExt cx="696420" cy="350868"/>
            </a:xfrm>
          </p:grpSpPr>
          <p:sp>
            <p:nvSpPr>
              <p:cNvPr id="51" name="Freeform 51"/>
              <p:cNvSpPr/>
              <p:nvPr/>
            </p:nvSpPr>
            <p:spPr>
              <a:xfrm>
                <a:off x="0" y="0"/>
                <a:ext cx="696420" cy="350868"/>
              </a:xfrm>
              <a:custGeom>
                <a:avLst/>
                <a:gdLst/>
                <a:ahLst/>
                <a:cxnLst/>
                <a:rect l="l" t="t" r="r" b="b"/>
                <a:pathLst>
                  <a:path w="696420" h="350868">
                    <a:moveTo>
                      <a:pt x="89028" y="0"/>
                    </a:moveTo>
                    <a:lnTo>
                      <a:pt x="607392" y="0"/>
                    </a:lnTo>
                    <a:cubicBezTo>
                      <a:pt x="631004" y="0"/>
                      <a:pt x="653648" y="9380"/>
                      <a:pt x="670344" y="26076"/>
                    </a:cubicBezTo>
                    <a:cubicBezTo>
                      <a:pt x="687040" y="42772"/>
                      <a:pt x="696420" y="65416"/>
                      <a:pt x="696420" y="89028"/>
                    </a:cubicBezTo>
                    <a:lnTo>
                      <a:pt x="696420" y="261840"/>
                    </a:lnTo>
                    <a:cubicBezTo>
                      <a:pt x="696420" y="285452"/>
                      <a:pt x="687040" y="308097"/>
                      <a:pt x="670344" y="324793"/>
                    </a:cubicBezTo>
                    <a:cubicBezTo>
                      <a:pt x="653648" y="341489"/>
                      <a:pt x="631004" y="350868"/>
                      <a:pt x="607392" y="350868"/>
                    </a:cubicBezTo>
                    <a:lnTo>
                      <a:pt x="89028" y="350868"/>
                    </a:lnTo>
                    <a:cubicBezTo>
                      <a:pt x="65416" y="350868"/>
                      <a:pt x="42772" y="341489"/>
                      <a:pt x="26076" y="324793"/>
                    </a:cubicBezTo>
                    <a:cubicBezTo>
                      <a:pt x="9380" y="308097"/>
                      <a:pt x="0" y="285452"/>
                      <a:pt x="0" y="261840"/>
                    </a:cubicBezTo>
                    <a:lnTo>
                      <a:pt x="0" y="89028"/>
                    </a:lnTo>
                    <a:cubicBezTo>
                      <a:pt x="0" y="65416"/>
                      <a:pt x="9380" y="42772"/>
                      <a:pt x="26076" y="26076"/>
                    </a:cubicBezTo>
                    <a:cubicBezTo>
                      <a:pt x="42772" y="9380"/>
                      <a:pt x="65416" y="0"/>
                      <a:pt x="89028" y="0"/>
                    </a:cubicBezTo>
                    <a:close/>
                  </a:path>
                </a:pathLst>
              </a:custGeom>
              <a:solidFill>
                <a:srgbClr val="FFFDFE">
                  <a:alpha val="20784"/>
                </a:srgbClr>
              </a:solidFill>
            </p:spPr>
          </p:sp>
          <p:sp>
            <p:nvSpPr>
              <p:cNvPr id="52" name="TextBox 52"/>
              <p:cNvSpPr txBox="1"/>
              <p:nvPr/>
            </p:nvSpPr>
            <p:spPr>
              <a:xfrm>
                <a:off x="0" y="-66675"/>
                <a:ext cx="696420" cy="4175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52"/>
                  </a:lnSpc>
                </a:pPr>
                <a:endParaRPr/>
              </a:p>
            </p:txBody>
          </p:sp>
        </p:grpSp>
        <p:sp>
          <p:nvSpPr>
            <p:cNvPr id="53" name="TextBox 53"/>
            <p:cNvSpPr txBox="1"/>
            <p:nvPr/>
          </p:nvSpPr>
          <p:spPr>
            <a:xfrm>
              <a:off x="192909" y="412680"/>
              <a:ext cx="4020192" cy="1337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spc="-53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4. Data Visualization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1208</Words>
  <Application>Microsoft Office PowerPoint</Application>
  <PresentationFormat>Custom</PresentationFormat>
  <Paragraphs>175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Helvetica World</vt:lpstr>
      <vt:lpstr>League Gothic</vt:lpstr>
      <vt:lpstr>Helvetica World Bold</vt:lpstr>
      <vt:lpstr>Arial</vt:lpstr>
      <vt:lpstr>League Spartan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TIM 13 MERAUKE</dc:title>
  <cp:lastModifiedBy>Marsa Sawaisabel</cp:lastModifiedBy>
  <cp:revision>4</cp:revision>
  <dcterms:created xsi:type="dcterms:W3CDTF">2006-08-16T00:00:00Z</dcterms:created>
  <dcterms:modified xsi:type="dcterms:W3CDTF">2025-01-28T10:47:48Z</dcterms:modified>
  <dc:identifier>DAGYg_NTBoU</dc:identifier>
</cp:coreProperties>
</file>

<file path=docProps/thumbnail.jpeg>
</file>